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6"/>
  </p:notesMasterIdLst>
  <p:sldIdLst>
    <p:sldId id="372" r:id="rId2"/>
    <p:sldId id="373" r:id="rId3"/>
    <p:sldId id="374" r:id="rId4"/>
    <p:sldId id="375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287" r:id="rId17"/>
    <p:sldId id="288" r:id="rId18"/>
    <p:sldId id="289" r:id="rId19"/>
    <p:sldId id="358" r:id="rId20"/>
    <p:sldId id="290" r:id="rId21"/>
    <p:sldId id="293" r:id="rId22"/>
    <p:sldId id="294" r:id="rId23"/>
    <p:sldId id="296" r:id="rId24"/>
    <p:sldId id="361" r:id="rId25"/>
    <p:sldId id="362" r:id="rId26"/>
    <p:sldId id="363" r:id="rId27"/>
    <p:sldId id="364" r:id="rId28"/>
    <p:sldId id="365" r:id="rId29"/>
    <p:sldId id="366" r:id="rId30"/>
    <p:sldId id="297" r:id="rId31"/>
    <p:sldId id="298" r:id="rId32"/>
    <p:sldId id="359" r:id="rId33"/>
    <p:sldId id="307" r:id="rId34"/>
    <p:sldId id="308" r:id="rId35"/>
    <p:sldId id="309" r:id="rId36"/>
    <p:sldId id="310" r:id="rId37"/>
    <p:sldId id="311" r:id="rId38"/>
    <p:sldId id="312" r:id="rId39"/>
    <p:sldId id="360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70" r:id="rId52"/>
    <p:sldId id="336" r:id="rId53"/>
    <p:sldId id="337" r:id="rId54"/>
    <p:sldId id="357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4D08A-FA48-4E50-86D9-2E5B5641DC9B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FF3AF-28ED-46D7-A857-8604237E5E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79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390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079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440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349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131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798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6821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260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0328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33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9259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18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8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0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132856"/>
            <a:ext cx="8017768" cy="2160240"/>
          </a:xfrm>
        </p:spPr>
        <p:txBody>
          <a:bodyPr>
            <a:noAutofit/>
          </a:bodyPr>
          <a:lstStyle/>
          <a:p>
            <a:pPr algn="l">
              <a:spcBef>
                <a:spcPct val="0"/>
              </a:spcBef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Организација здравствене заштите. Финансирање здравствене заштите и здравствено осигурање</a:t>
            </a:r>
            <a:r>
              <a:rPr lang="sr-Latn-RS" sz="3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endParaRPr lang="sr-Cyrl-RS" sz="40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5289260"/>
            <a:ext cx="8077200" cy="62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sz="32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sr-Latn-CS" sz="3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1103.WAV">
            <a:hlinkClick r:id="" action="ppaction://media"/>
          </p:cNvPr>
          <p:cNvPicPr>
            <a:picLocks noRot="1" noChangeAspect="1"/>
          </p:cNvPicPr>
          <p:nvPr>
            <a:wavAudioFile r:embed="rId1" name="~PP1103.WAV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3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980728"/>
            <a:ext cx="8229600" cy="4967957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latin typeface="+mn-lt"/>
              </a:rPr>
              <a:t>    Планом мреже утврђују се: </a:t>
            </a:r>
            <a:r>
              <a:rPr lang="sr-Cyrl-RS" sz="2400" b="1" dirty="0" smtClean="0">
                <a:latin typeface="+mn-lt"/>
              </a:rPr>
              <a:t>број,</a:t>
            </a:r>
            <a:r>
              <a:rPr lang="sr-Cyrl-RS" sz="2400" dirty="0" smtClean="0">
                <a:latin typeface="+mn-lt"/>
              </a:rPr>
              <a:t> </a:t>
            </a:r>
            <a:r>
              <a:rPr lang="sr-Cyrl-RS" sz="2400" b="1" dirty="0" smtClean="0">
                <a:latin typeface="+mn-lt"/>
              </a:rPr>
              <a:t>структура</a:t>
            </a:r>
            <a:r>
              <a:rPr lang="sr-Cyrl-RS" sz="2400" dirty="0" smtClean="0">
                <a:latin typeface="+mn-lt"/>
              </a:rPr>
              <a:t>, </a:t>
            </a:r>
            <a:r>
              <a:rPr lang="sr-Cyrl-RS" sz="2400" b="1" dirty="0" smtClean="0">
                <a:latin typeface="+mn-lt"/>
              </a:rPr>
              <a:t>капацитети</a:t>
            </a:r>
            <a:r>
              <a:rPr lang="sr-Cyrl-RS" sz="2400" dirty="0" smtClean="0">
                <a:latin typeface="+mn-lt"/>
              </a:rPr>
              <a:t> и </a:t>
            </a:r>
            <a:r>
              <a:rPr lang="sr-Cyrl-RS" sz="2400" b="1" dirty="0" smtClean="0">
                <a:latin typeface="+mn-lt"/>
              </a:rPr>
              <a:t>просторни распоред </a:t>
            </a:r>
            <a:r>
              <a:rPr lang="sr-Cyrl-RS" sz="2400" dirty="0" smtClean="0">
                <a:latin typeface="+mn-lt"/>
              </a:rPr>
              <a:t>здравствених установа и њихових организационих јединица по нивоима здравствене заштите, организација службе хитне медицинске помоћи, као и друга питања од значаја за организацију здравствене службе у Републици.</a:t>
            </a:r>
            <a:endParaRPr lang="sr-Latn-CS" sz="2400" dirty="0">
              <a:latin typeface="+mn-lt"/>
            </a:endParaRPr>
          </a:p>
        </p:txBody>
      </p:sp>
      <p:pic>
        <p:nvPicPr>
          <p:cNvPr id="3" name="~PP443.WAV">
            <a:hlinkClick r:id="" action="ppaction://media"/>
          </p:cNvPr>
          <p:cNvPicPr>
            <a:picLocks noRot="1" noChangeAspect="1"/>
          </p:cNvPicPr>
          <p:nvPr>
            <a:wavAudioFile r:embed="rId1" name="~PP4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7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План мреже се утврђује на основу</a:t>
            </a:r>
            <a:r>
              <a:rPr lang="en-US" dirty="0" smtClean="0">
                <a:solidFill>
                  <a:srgbClr val="336699"/>
                </a:solidFill>
              </a:rPr>
              <a:t>:</a:t>
            </a:r>
            <a:endParaRPr lang="en-US" dirty="0">
              <a:solidFill>
                <a:srgbClr val="3366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Плана развоја,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Здравственог сатања становништва,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Броја и старосне струкуре становништва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Постојећег броја, капацитета и распореда здравствених установа,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Степена урбанизације, развијености и саобраћајне повезаности појединих подручја,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Једнаке доступности здравствене заштите,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Потребног обима одређеног нивоа здравствене заштите,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Економске могућности државе.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/>
              <a:t>    </a:t>
            </a:r>
            <a:endParaRPr lang="en-US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1046.WAV">
            <a:hlinkClick r:id="" action="ppaction://media"/>
          </p:cNvPr>
          <p:cNvPicPr>
            <a:picLocks noRot="1" noChangeAspect="1"/>
          </p:cNvPicPr>
          <p:nvPr>
            <a:wavAudioFile r:embed="rId1" name="~PP104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3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Приватна пракса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sr-Cyrl-RS" sz="2400" dirty="0" smtClean="0">
                <a:latin typeface="+mn-lt"/>
              </a:rPr>
              <a:t>1) незапослени здравствени радник са положеним стручним испитом;</a:t>
            </a:r>
          </a:p>
          <a:p>
            <a:pPr>
              <a:defRPr/>
            </a:pPr>
            <a:r>
              <a:rPr lang="sr-Cyrl-RS" sz="2400" dirty="0" smtClean="0">
                <a:latin typeface="+mn-lt"/>
              </a:rPr>
              <a:t>2) здравствени радник корисник старосне пензије, уз сагласност коморе здравствених радника.</a:t>
            </a:r>
          </a:p>
          <a:p>
            <a:pPr>
              <a:defRPr/>
            </a:pPr>
            <a:endParaRPr lang="sr-Cyrl-RS" sz="2400" dirty="0" smtClean="0">
              <a:latin typeface="+mn-lt"/>
            </a:endParaRPr>
          </a:p>
          <a:p>
            <a:pPr>
              <a:buNone/>
              <a:defRPr/>
            </a:pPr>
            <a:endParaRPr lang="sr-Cyrl-RS" sz="2400" dirty="0" smtClean="0">
              <a:latin typeface="+mn-lt"/>
            </a:endParaRPr>
          </a:p>
          <a:p>
            <a:pPr>
              <a:defRPr/>
            </a:pPr>
            <a:r>
              <a:rPr lang="sr-Cyrl-RS" sz="2400" dirty="0" smtClean="0">
                <a:latin typeface="+mn-lt"/>
              </a:rPr>
              <a:t>ординација лекара, односно стоматолога (општа и специјалистичка),поликлиника, лабораторија (за медицинску, односно клиничку биохемију, микробиологију, патохистологију), апотека, амбуланта (за здравствену негу и за рехабилитацију), лабораторија за зубну технику</a:t>
            </a:r>
            <a:endParaRPr lang="en-US" sz="2400" dirty="0" smtClean="0">
              <a:latin typeface="+mn-lt"/>
            </a:endParaRPr>
          </a:p>
          <a:p>
            <a:pPr>
              <a:defRPr/>
            </a:pPr>
            <a:endParaRPr lang="sr-Latn-C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</p:txBody>
      </p:sp>
      <p:pic>
        <p:nvPicPr>
          <p:cNvPr id="4" name="~PP131.WAV">
            <a:hlinkClick r:id="" action="ppaction://media"/>
          </p:cNvPr>
          <p:cNvPicPr>
            <a:picLocks noRot="1" noChangeAspect="1"/>
          </p:cNvPicPr>
          <p:nvPr>
            <a:wavAudioFile r:embed="rId1" name="~PP13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Приватна пракса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85000" lnSpcReduction="10000"/>
          </a:bodyPr>
          <a:lstStyle/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Пружа хитну медицинску помоћ, учествује у раду на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спречавању и сузбијању заразних болести, као и на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 заштити  у случају елементарних и других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непогода, врши  проверу квалитета свог стручног рада,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истакне распоред радног времена као и ценовник 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 здравствених услуга и изда рачун.</a:t>
            </a:r>
          </a:p>
          <a:p>
            <a:pPr marL="990600" lvl="1" indent="-533400">
              <a:buNone/>
              <a:defRPr/>
            </a:pPr>
            <a:endParaRPr lang="sr-Cyrl-RS" dirty="0" smtClean="0">
              <a:latin typeface="+mj-lt"/>
            </a:endParaRP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Редовно доставља медицинско-статистичке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извештаје и другу евиденцију у области здравства, мора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обезбедити и стално доступан санитетски превоз, може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обезбедити додатну дијагностику, обезбеђује мере </a:t>
            </a:r>
          </a:p>
          <a:p>
            <a:pPr marL="457200" lvl="1" indent="0">
              <a:buFont typeface="Wingdings" pitchFamily="2" charset="2"/>
              <a:buNone/>
              <a:defRPr/>
            </a:pPr>
            <a:r>
              <a:rPr lang="sr-Cyrl-RS" dirty="0" smtClean="0">
                <a:latin typeface="+mj-lt"/>
              </a:rPr>
              <a:t>за одлагање, односно уништавање</a:t>
            </a:r>
          </a:p>
          <a:p>
            <a:pPr marL="457200" lvl="1" indent="0">
              <a:buFont typeface="Wingdings" pitchFamily="2" charset="2"/>
              <a:buNone/>
              <a:defRPr/>
            </a:pPr>
            <a:r>
              <a:rPr lang="sr-Cyrl-RS" dirty="0" smtClean="0">
                <a:latin typeface="+mj-lt"/>
              </a:rPr>
              <a:t>медицинског отпада .</a:t>
            </a:r>
            <a:endParaRPr lang="sr-Latn-CS" dirty="0" smtClean="0">
              <a:latin typeface="+mj-lt"/>
            </a:endParaRPr>
          </a:p>
          <a:p>
            <a:pPr>
              <a:defRPr/>
            </a:pPr>
            <a:endParaRPr lang="sr-Cyrl-RS" sz="2400" dirty="0" smtClean="0">
              <a:latin typeface="+mn-lt"/>
            </a:endParaRPr>
          </a:p>
          <a:p>
            <a:pPr>
              <a:buNone/>
              <a:defRPr/>
            </a:pPr>
            <a:endParaRPr lang="en-US" sz="2400" dirty="0" smtClean="0">
              <a:latin typeface="+mn-lt"/>
            </a:endParaRPr>
          </a:p>
          <a:p>
            <a:pPr>
              <a:defRPr/>
            </a:pPr>
            <a:endParaRPr lang="sr-Latn-C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</p:txBody>
      </p:sp>
      <p:pic>
        <p:nvPicPr>
          <p:cNvPr id="4" name="~PP2972.WAV">
            <a:hlinkClick r:id="" action="ppaction://media"/>
          </p:cNvPr>
          <p:cNvPicPr>
            <a:picLocks noRot="1" noChangeAspect="1"/>
          </p:cNvPicPr>
          <p:nvPr>
            <a:wavAudioFile r:embed="rId1" name="~PP297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0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042988" y="-171450"/>
            <a:ext cx="68421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sz="2000" b="1">
                <a:solidFill>
                  <a:schemeClr val="tx2"/>
                </a:solidFill>
                <a:latin typeface="Times New Roman" pitchFamily="18" charset="0"/>
              </a:rPr>
              <a:t>                   Функционисање здравствене службе</a:t>
            </a:r>
            <a:r>
              <a:rPr lang="sr-Cyrl-CS" sz="4000" b="1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r>
              <a:rPr lang="sr-Cyrl-CS" sz="4000" b="1">
                <a:solidFill>
                  <a:schemeClr val="tx2"/>
                </a:solidFill>
                <a:latin typeface="Times New Roman" pitchFamily="18" charset="0"/>
              </a:rPr>
              <a:t>Нивои здравствене заштите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981075"/>
            <a:ext cx="6156325" cy="5329238"/>
            <a:chOff x="1248" y="240"/>
            <a:chExt cx="4176" cy="3600"/>
          </a:xfrm>
        </p:grpSpPr>
        <p:sp>
          <p:nvSpPr>
            <p:cNvPr id="37906" name="Pyr1"/>
            <p:cNvSpPr>
              <a:spLocks noEditPoints="1" noChangeArrowheads="1"/>
            </p:cNvSpPr>
            <p:nvPr/>
          </p:nvSpPr>
          <p:spPr bwMode="auto">
            <a:xfrm>
              <a:off x="2873" y="240"/>
              <a:ext cx="936" cy="7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5400 w 21600"/>
                <a:gd name="T10" fmla="*/ 11802 h 21600"/>
                <a:gd name="T11" fmla="*/ 16200 w 21600"/>
                <a:gd name="T12" fmla="*/ 2059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D8EBB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Pyr2"/>
            <p:cNvSpPr>
              <a:spLocks noEditPoints="1" noChangeArrowheads="1"/>
            </p:cNvSpPr>
            <p:nvPr/>
          </p:nvSpPr>
          <p:spPr bwMode="auto">
            <a:xfrm>
              <a:off x="2331" y="1038"/>
              <a:ext cx="2015" cy="936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0 h 21600"/>
                <a:gd name="T4" fmla="*/ 2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789 w 21600"/>
                <a:gd name="T13" fmla="*/ 508 h 21600"/>
                <a:gd name="T14" fmla="*/ 15811 w 21600"/>
                <a:gd name="T15" fmla="*/ 210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787" y="0"/>
                  </a:moveTo>
                  <a:lnTo>
                    <a:pt x="15812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5787" y="0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Pyr3"/>
            <p:cNvSpPr>
              <a:spLocks noEditPoints="1" noChangeArrowheads="1"/>
            </p:cNvSpPr>
            <p:nvPr/>
          </p:nvSpPr>
          <p:spPr bwMode="auto">
            <a:xfrm>
              <a:off x="1795" y="1974"/>
              <a:ext cx="3087" cy="935"/>
            </a:xfrm>
            <a:custGeom>
              <a:avLst/>
              <a:gdLst>
                <a:gd name="T0" fmla="*/ 2 w 21600"/>
                <a:gd name="T1" fmla="*/ 0 h 21600"/>
                <a:gd name="T2" fmla="*/ 7 w 21600"/>
                <a:gd name="T3" fmla="*/ 0 h 21600"/>
                <a:gd name="T4" fmla="*/ 9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0 w 21600"/>
                <a:gd name="T13" fmla="*/ 508 h 21600"/>
                <a:gd name="T14" fmla="*/ 16310 w 21600"/>
                <a:gd name="T15" fmla="*/ 210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768" y="0"/>
                  </a:moveTo>
                  <a:lnTo>
                    <a:pt x="17831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3768" y="0"/>
                  </a:lnTo>
                  <a:close/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Pyr4"/>
            <p:cNvSpPr>
              <a:spLocks noEditPoints="1" noChangeArrowheads="1"/>
            </p:cNvSpPr>
            <p:nvPr/>
          </p:nvSpPr>
          <p:spPr bwMode="auto">
            <a:xfrm>
              <a:off x="1248" y="2904"/>
              <a:ext cx="4176" cy="936"/>
            </a:xfrm>
            <a:custGeom>
              <a:avLst/>
              <a:gdLst>
                <a:gd name="T0" fmla="*/ 4 w 21600"/>
                <a:gd name="T1" fmla="*/ 0 h 21600"/>
                <a:gd name="T2" fmla="*/ 26 w 21600"/>
                <a:gd name="T3" fmla="*/ 0 h 21600"/>
                <a:gd name="T4" fmla="*/ 3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284 w 21600"/>
                <a:gd name="T13" fmla="*/ 508 h 21600"/>
                <a:gd name="T14" fmla="*/ 17312 w 21600"/>
                <a:gd name="T15" fmla="*/ 210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793" y="0"/>
                  </a:moveTo>
                  <a:lnTo>
                    <a:pt x="18806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8263" y="1341438"/>
            <a:ext cx="9075737" cy="6197600"/>
            <a:chOff x="0" y="799"/>
            <a:chExt cx="5717" cy="3904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204" y="1026"/>
              <a:ext cx="3447" cy="2812"/>
              <a:chOff x="1746" y="981"/>
              <a:chExt cx="2132" cy="2812"/>
            </a:xfrm>
          </p:grpSpPr>
          <p:sp>
            <p:nvSpPr>
              <p:cNvPr id="37902" name="Rectangle 10"/>
              <p:cNvSpPr>
                <a:spLocks noChangeArrowheads="1"/>
              </p:cNvSpPr>
              <p:nvPr/>
            </p:nvSpPr>
            <p:spPr bwMode="auto">
              <a:xfrm>
                <a:off x="1973" y="2523"/>
                <a:ext cx="1678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Примарна зз</a:t>
                </a:r>
              </a:p>
            </p:txBody>
          </p:sp>
          <p:sp>
            <p:nvSpPr>
              <p:cNvPr id="37903" name="Rectangle 11"/>
              <p:cNvSpPr>
                <a:spLocks noChangeArrowheads="1"/>
              </p:cNvSpPr>
              <p:nvPr/>
            </p:nvSpPr>
            <p:spPr bwMode="auto">
              <a:xfrm>
                <a:off x="2245" y="1661"/>
                <a:ext cx="1043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Секундарна зз</a:t>
                </a:r>
              </a:p>
            </p:txBody>
          </p:sp>
          <p:sp>
            <p:nvSpPr>
              <p:cNvPr id="37904" name="Rectangle 12"/>
              <p:cNvSpPr>
                <a:spLocks noChangeArrowheads="1"/>
              </p:cNvSpPr>
              <p:nvPr/>
            </p:nvSpPr>
            <p:spPr bwMode="auto">
              <a:xfrm>
                <a:off x="2653" y="981"/>
                <a:ext cx="409" cy="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Терци- </a:t>
                </a:r>
              </a:p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јарна</a:t>
                </a:r>
              </a:p>
              <a:p>
                <a:pPr algn="ctr"/>
                <a:endParaRPr lang="sr-Latn-CS">
                  <a:solidFill>
                    <a:srgbClr val="0F130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905" name="Rectangle 13"/>
              <p:cNvSpPr>
                <a:spLocks noChangeArrowheads="1"/>
              </p:cNvSpPr>
              <p:nvPr/>
            </p:nvSpPr>
            <p:spPr bwMode="auto">
              <a:xfrm>
                <a:off x="1746" y="3294"/>
                <a:ext cx="2132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Самозаштита</a:t>
                </a:r>
              </a:p>
              <a:p>
                <a:pPr algn="ctr"/>
                <a:r>
                  <a:rPr lang="sr-Latn-CS" sz="2000">
                    <a:solidFill>
                      <a:srgbClr val="0F1301"/>
                    </a:solidFill>
                    <a:latin typeface="Times New Roman" pitchFamily="18" charset="0"/>
                  </a:rPr>
                  <a:t>-породица-</a:t>
                </a:r>
              </a:p>
            </p:txBody>
          </p:sp>
        </p:grpSp>
        <p:sp>
          <p:nvSpPr>
            <p:cNvPr id="37894" name="Rectangle 14"/>
            <p:cNvSpPr>
              <a:spLocks noChangeArrowheads="1"/>
            </p:cNvSpPr>
            <p:nvPr/>
          </p:nvSpPr>
          <p:spPr bwMode="auto">
            <a:xfrm>
              <a:off x="3061" y="2115"/>
              <a:ext cx="2656" cy="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Самозаштита је непрофес., </a:t>
              </a:r>
            </a:p>
            <a:p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лаички ниво зз и остварује се          у породици. На овом нивоу обезбе</a:t>
              </a:r>
              <a:r>
                <a:rPr lang="en-US" sz="2400">
                  <a:solidFill>
                    <a:schemeClr val="tx2"/>
                  </a:solidFill>
                  <a:latin typeface="Times New Roman" pitchFamily="18" charset="0"/>
                </a:rPr>
                <a:t>ђ</a:t>
              </a:r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ују се мере за очување и унапређење здравља, </a:t>
              </a:r>
            </a:p>
            <a:p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                самодијагнозу, само-</a:t>
              </a:r>
            </a:p>
            <a:p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               лечење, као и       </a:t>
              </a:r>
              <a:r>
                <a:rPr lang="en-US" sz="2400">
                  <a:solidFill>
                    <a:schemeClr val="tx2"/>
                  </a:solidFill>
                  <a:latin typeface="Times New Roman" pitchFamily="18" charset="0"/>
                </a:rPr>
                <a:t>      </a:t>
              </a:r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социјална </a:t>
              </a:r>
              <a:r>
                <a:rPr lang="sr-Latn-CS" sz="2400">
                  <a:latin typeface="Times New Roman" pitchFamily="18" charset="0"/>
                </a:rPr>
                <a:t>подршка   и</a:t>
              </a:r>
              <a:r>
                <a:rPr lang="sr-Latn-CS" sz="2400">
                  <a:solidFill>
                    <a:schemeClr val="tx2"/>
                  </a:solidFill>
                  <a:latin typeface="Times New Roman" pitchFamily="18" charset="0"/>
                </a:rPr>
                <a:t> нега оболелих и слабих чланова породице. </a:t>
              </a:r>
            </a:p>
            <a:p>
              <a:endParaRPr lang="sr-Latn-CS" sz="240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37895" name="AutoShape 15"/>
            <p:cNvSpPr>
              <a:spLocks noChangeArrowheads="1"/>
            </p:cNvSpPr>
            <p:nvPr/>
          </p:nvSpPr>
          <p:spPr bwMode="auto">
            <a:xfrm>
              <a:off x="3515" y="2704"/>
              <a:ext cx="363" cy="9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408 h 21600"/>
                <a:gd name="T20" fmla="*/ 18506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lnTo>
                    <a:pt x="1542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6" name="AutoShape 16"/>
            <p:cNvSpPr>
              <a:spLocks noChangeArrowheads="1"/>
            </p:cNvSpPr>
            <p:nvPr/>
          </p:nvSpPr>
          <p:spPr bwMode="auto">
            <a:xfrm rot="-2078653">
              <a:off x="839" y="2523"/>
              <a:ext cx="226" cy="409"/>
            </a:xfrm>
            <a:prstGeom prst="upArrow">
              <a:avLst>
                <a:gd name="adj1" fmla="val 50000"/>
                <a:gd name="adj2" fmla="val 4524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37897" name="Rectangle 17"/>
            <p:cNvSpPr>
              <a:spLocks noChangeArrowheads="1"/>
            </p:cNvSpPr>
            <p:nvPr/>
          </p:nvSpPr>
          <p:spPr bwMode="auto">
            <a:xfrm>
              <a:off x="0" y="1434"/>
              <a:ext cx="975" cy="1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Први професиона</a:t>
              </a:r>
              <a:r>
                <a:rPr lang="sr-Cyrl-CS" b="1">
                  <a:solidFill>
                    <a:schemeClr val="tx2"/>
                  </a:solidFill>
                  <a:latin typeface="Times New Roman" pitchFamily="18" charset="0"/>
                </a:rPr>
                <a:t>лн</a:t>
              </a:r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и ниво зз</a:t>
              </a:r>
            </a:p>
            <a:p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Први ниво контакта са </a:t>
              </a:r>
              <a:r>
                <a:rPr lang="sr-Latn-CS" sz="1700" b="1">
                  <a:solidFill>
                    <a:schemeClr val="tx2"/>
                  </a:solidFill>
                  <a:latin typeface="Times New Roman" pitchFamily="18" charset="0"/>
                </a:rPr>
                <a:t>здравственом</a:t>
              </a:r>
            </a:p>
            <a:p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службом</a:t>
              </a:r>
            </a:p>
          </p:txBody>
        </p:sp>
        <p:sp>
          <p:nvSpPr>
            <p:cNvPr id="37898" name="Line 18"/>
            <p:cNvSpPr>
              <a:spLocks noChangeShapeType="1"/>
            </p:cNvSpPr>
            <p:nvPr/>
          </p:nvSpPr>
          <p:spPr bwMode="auto">
            <a:xfrm>
              <a:off x="2290" y="1117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899" name="Rectangle 19"/>
            <p:cNvSpPr>
              <a:spLocks noChangeArrowheads="1"/>
            </p:cNvSpPr>
            <p:nvPr/>
          </p:nvSpPr>
          <p:spPr bwMode="auto">
            <a:xfrm>
              <a:off x="3334" y="1525"/>
              <a:ext cx="172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Спец-консулт. и стац. здрав делатност</a:t>
              </a:r>
            </a:p>
          </p:txBody>
        </p:sp>
        <p:sp>
          <p:nvSpPr>
            <p:cNvPr id="37900" name="Line 20"/>
            <p:cNvSpPr>
              <a:spLocks noChangeShapeType="1"/>
            </p:cNvSpPr>
            <p:nvPr/>
          </p:nvSpPr>
          <p:spPr bwMode="auto">
            <a:xfrm>
              <a:off x="2517" y="1661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1" name="Rectangle 21"/>
            <p:cNvSpPr>
              <a:spLocks noChangeArrowheads="1"/>
            </p:cNvSpPr>
            <p:nvPr/>
          </p:nvSpPr>
          <p:spPr bwMode="auto">
            <a:xfrm>
              <a:off x="3243" y="799"/>
              <a:ext cx="2041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sr-Latn-CS" b="1">
                  <a:solidFill>
                    <a:schemeClr val="tx2"/>
                  </a:solidFill>
                  <a:latin typeface="Times New Roman" pitchFamily="18" charset="0"/>
                </a:rPr>
                <a:t>Високо специјализована спец-консулт. и стац. здрав делатност</a:t>
              </a:r>
            </a:p>
          </p:txBody>
        </p:sp>
      </p:grpSp>
      <p:pic>
        <p:nvPicPr>
          <p:cNvPr id="22" name="~PP4081.WAV">
            <a:hlinkClick r:id="" action="ppaction://media"/>
          </p:cNvPr>
          <p:cNvPicPr>
            <a:picLocks noRot="1" noChangeAspect="1"/>
          </p:cNvPicPr>
          <p:nvPr>
            <a:wavAudioFile r:embed="rId1" name="~PP408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68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88913"/>
            <a:ext cx="8229600" cy="2952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z="3600" b="0" smtClean="0">
                <a:solidFill>
                  <a:srgbClr val="FFFFFF"/>
                </a:solidFill>
                <a:latin typeface="Times New Roman" pitchFamily="18" charset="0"/>
              </a:rPr>
              <a:t>Нивои здравствене делатности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569325" cy="554414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sr-Cyrl-RS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CS" dirty="0" smtClean="0">
                <a:latin typeface="Times New Roman" pitchFamily="18" charset="0"/>
              </a:rPr>
              <a:t>Примарна здравствена делатност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"/>
              <a:defRPr/>
            </a:pPr>
            <a:r>
              <a:rPr lang="en-US" dirty="0" err="1" smtClean="0">
                <a:latin typeface="Times New Roman" pitchFamily="18" charset="0"/>
              </a:rPr>
              <a:t>Дом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здравља</a:t>
            </a:r>
            <a:endParaRPr lang="en-US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"/>
              <a:defRPr/>
            </a:pPr>
            <a:r>
              <a:rPr lang="en-US" dirty="0" err="1" smtClean="0">
                <a:latin typeface="Times New Roman" pitchFamily="18" charset="0"/>
              </a:rPr>
              <a:t>Апотека</a:t>
            </a:r>
            <a:endParaRPr lang="en-US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"/>
              <a:defRPr/>
            </a:pPr>
            <a:r>
              <a:rPr lang="en-US" dirty="0" err="1" smtClean="0">
                <a:latin typeface="Times New Roman" pitchFamily="18" charset="0"/>
              </a:rPr>
              <a:t>Завод</a:t>
            </a:r>
            <a:r>
              <a:rPr lang="sr-Latn-CS" dirty="0" smtClean="0">
                <a:latin typeface="Times New Roman" pitchFamily="18" charset="0"/>
              </a:rPr>
              <a:t> (здрав.зашт.студената, радника, ХМП, геронтологију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</a:rPr>
              <a:t>стоматологију, плућне болести и ТБЦ, кожно-венеричне бол.)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12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err="1" smtClean="0">
                <a:latin typeface="Times New Roman" pitchFamily="18" charset="0"/>
              </a:rPr>
              <a:t>Секундарна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здравствена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sr-Latn-CS" dirty="0" smtClean="0">
                <a:latin typeface="Times New Roman" pitchFamily="18" charset="0"/>
              </a:rPr>
              <a:t>делатност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"/>
              <a:defRPr/>
            </a:pPr>
            <a:r>
              <a:rPr lang="sr-Latn-CS" dirty="0" smtClean="0">
                <a:latin typeface="Times New Roman" pitchFamily="18" charset="0"/>
              </a:rPr>
              <a:t>Болница (општа и специјална)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dirty="0" smtClean="0">
                <a:latin typeface="Times New Roman" pitchFamily="18" charset="0"/>
              </a:rPr>
              <a:t>Терцијарна здравствена делатност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"/>
              <a:defRPr/>
            </a:pPr>
            <a:r>
              <a:rPr lang="sr-Latn-CS" dirty="0" smtClean="0">
                <a:latin typeface="Times New Roman" pitchFamily="18" charset="0"/>
              </a:rPr>
              <a:t>Клиника</a:t>
            </a:r>
            <a:endParaRPr lang="en-US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"/>
              <a:defRPr/>
            </a:pPr>
            <a:r>
              <a:rPr lang="sr-Latn-CS" dirty="0" smtClean="0">
                <a:latin typeface="Times New Roman" pitchFamily="18" charset="0"/>
              </a:rPr>
              <a:t>Институт</a:t>
            </a:r>
            <a:endParaRPr lang="en-US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"/>
              <a:defRPr/>
            </a:pPr>
            <a:r>
              <a:rPr lang="sr-Latn-CS" dirty="0" smtClean="0">
                <a:latin typeface="Times New Roman" pitchFamily="18" charset="0"/>
              </a:rPr>
              <a:t>Клиничко-болнички центар</a:t>
            </a:r>
            <a:endParaRPr lang="en-US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"/>
              <a:defRPr/>
            </a:pPr>
            <a:r>
              <a:rPr lang="sr-Latn-CS" dirty="0" smtClean="0">
                <a:latin typeface="Times New Roman" pitchFamily="18" charset="0"/>
              </a:rPr>
              <a:t>Клинички центар</a:t>
            </a:r>
            <a:endParaRPr lang="en-US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latin typeface="Times New Roman" pitchFamily="18" charset="0"/>
            </a:endParaRPr>
          </a:p>
        </p:txBody>
      </p:sp>
      <p:pic>
        <p:nvPicPr>
          <p:cNvPr id="4" name="~PP2650.WAV">
            <a:hlinkClick r:id="" action="ppaction://media"/>
          </p:cNvPr>
          <p:cNvPicPr>
            <a:picLocks noRot="1" noChangeAspect="1"/>
          </p:cNvPicPr>
          <p:nvPr>
            <a:wavAudioFile r:embed="rId1" name="~PP265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7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Здравствена</a:t>
            </a:r>
            <a:r>
              <a:rPr lang="nn-NO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nn-NO" sz="2800" dirty="0" smtClean="0"/>
              <a:t> </a:t>
            </a:r>
            <a:r>
              <a:rPr lang="sr-Cyrl-RS" sz="2800" dirty="0" smtClean="0"/>
              <a:t>на</a:t>
            </a:r>
            <a:r>
              <a:rPr lang="nn-NO" sz="2800" dirty="0" smtClean="0"/>
              <a:t> </a:t>
            </a:r>
            <a:r>
              <a:rPr lang="sr-Cyrl-RS" sz="2800" dirty="0" smtClean="0"/>
              <a:t>примарном</a:t>
            </a:r>
            <a:r>
              <a:rPr lang="nn-NO" sz="2800" dirty="0" smtClean="0"/>
              <a:t> </a:t>
            </a:r>
            <a:r>
              <a:rPr lang="sr-Cyrl-RS" sz="2800" dirty="0" smtClean="0"/>
              <a:t>нивоу</a:t>
            </a:r>
            <a:r>
              <a:rPr lang="nn-NO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nn-NO" sz="2800" dirty="0" smtClean="0"/>
              <a:t> </a:t>
            </a:r>
            <a:r>
              <a:rPr lang="sr-Cyrl-RS" sz="2800" dirty="0" smtClean="0"/>
              <a:t>заштите</a:t>
            </a:r>
            <a:r>
              <a:rPr lang="nn-NO" sz="2800" dirty="0" smtClean="0"/>
              <a:t> </a:t>
            </a:r>
            <a:r>
              <a:rPr lang="sr-Cyrl-RS" sz="2800" dirty="0" smtClean="0"/>
              <a:t>обухвата: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	</a:t>
            </a:r>
            <a:r>
              <a:rPr lang="vi-VN" sz="1600" dirty="0" smtClean="0"/>
              <a:t>1) </a:t>
            </a:r>
            <a:r>
              <a:rPr lang="sr-Cyrl-RS" sz="1600" dirty="0" smtClean="0"/>
              <a:t>заштиту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, </a:t>
            </a:r>
            <a:r>
              <a:rPr lang="sr-Cyrl-RS" sz="1600" dirty="0" smtClean="0"/>
              <a:t>спречавање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рано</a:t>
            </a:r>
            <a:r>
              <a:rPr lang="vi-VN" sz="1600" dirty="0" smtClean="0"/>
              <a:t> </a:t>
            </a:r>
            <a:r>
              <a:rPr lang="sr-Cyrl-RS" sz="1600" dirty="0" smtClean="0"/>
              <a:t>откривање</a:t>
            </a:r>
            <a:r>
              <a:rPr lang="vi-VN" sz="1600" dirty="0" smtClean="0"/>
              <a:t> </a:t>
            </a:r>
            <a:r>
              <a:rPr lang="sr-Cyrl-RS" sz="1600" dirty="0" smtClean="0"/>
              <a:t>болести</a:t>
            </a:r>
            <a:r>
              <a:rPr lang="vi-VN" sz="1600" dirty="0" smtClean="0"/>
              <a:t>, </a:t>
            </a:r>
            <a:r>
              <a:rPr lang="sr-Cyrl-RS" sz="1600" dirty="0" smtClean="0"/>
              <a:t>односно</a:t>
            </a:r>
            <a:r>
              <a:rPr lang="vi-VN" sz="1600" dirty="0" smtClean="0"/>
              <a:t> </a:t>
            </a:r>
            <a:r>
              <a:rPr lang="sr-Cyrl-RS" sz="1600" dirty="0" smtClean="0"/>
              <a:t>дијагностику</a:t>
            </a:r>
            <a:r>
              <a:rPr lang="vi-VN" sz="1600" dirty="0" smtClean="0"/>
              <a:t>, </a:t>
            </a:r>
            <a:r>
              <a:rPr lang="sr-Cyrl-RS" sz="1600" dirty="0" smtClean="0"/>
              <a:t>лечење</a:t>
            </a:r>
            <a:r>
              <a:rPr lang="vi-VN" sz="1600" dirty="0" smtClean="0"/>
              <a:t>, </a:t>
            </a:r>
            <a:r>
              <a:rPr lang="sr-Cyrl-RS" sz="1600" dirty="0" smtClean="0"/>
              <a:t>здравствену</a:t>
            </a:r>
            <a:r>
              <a:rPr lang="vi-VN" sz="1600" dirty="0" smtClean="0"/>
              <a:t> </a:t>
            </a:r>
            <a:r>
              <a:rPr lang="sr-Cyrl-RS" sz="1600" dirty="0" smtClean="0"/>
              <a:t>негу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рехабилитацију</a:t>
            </a:r>
            <a:r>
              <a:rPr lang="vi-VN" sz="1600" dirty="0" smtClean="0"/>
              <a:t> </a:t>
            </a:r>
            <a:r>
              <a:rPr lang="sr-Cyrl-RS" sz="1600" dirty="0" smtClean="0"/>
              <a:t>оболелих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повређених</a:t>
            </a:r>
            <a:r>
              <a:rPr lang="vi-VN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2) </a:t>
            </a:r>
            <a:r>
              <a:rPr lang="sr-Cyrl-RS" sz="1600" dirty="0" smtClean="0"/>
              <a:t>превентивну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здравствену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заштиту</a:t>
            </a:r>
            <a:r>
              <a:rPr lang="en-US" sz="1600" dirty="0" smtClean="0"/>
              <a:t> </a:t>
            </a:r>
            <a:r>
              <a:rPr lang="sr-Cyrl-RS" sz="1600" dirty="0" smtClean="0"/>
              <a:t>групација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en-US" sz="1600" dirty="0" smtClean="0"/>
              <a:t> </a:t>
            </a:r>
            <a:r>
              <a:rPr lang="sr-Cyrl-RS" sz="1600" dirty="0" smtClean="0"/>
              <a:t>изложених</a:t>
            </a:r>
            <a:r>
              <a:rPr lang="en-US" sz="1600" dirty="0" smtClean="0"/>
              <a:t> </a:t>
            </a:r>
            <a:r>
              <a:rPr lang="sr-Cyrl-RS" sz="1600" dirty="0" smtClean="0"/>
              <a:t>повећаном</a:t>
            </a:r>
            <a:r>
              <a:rPr lang="en-US" sz="1600" dirty="0" smtClean="0"/>
              <a:t> </a:t>
            </a:r>
            <a:r>
              <a:rPr lang="sr-Cyrl-RS" sz="1600" dirty="0" smtClean="0"/>
              <a:t>ризику</a:t>
            </a:r>
            <a:r>
              <a:rPr lang="en-US" sz="1600" dirty="0" smtClean="0"/>
              <a:t> </a:t>
            </a:r>
            <a:r>
              <a:rPr lang="sr-Cyrl-RS" sz="1600" dirty="0" smtClean="0"/>
              <a:t>оболевања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осталих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становника</a:t>
            </a:r>
            <a:r>
              <a:rPr lang="en-US" sz="1600" dirty="0" smtClean="0"/>
              <a:t>,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складу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посебним</a:t>
            </a:r>
            <a:r>
              <a:rPr lang="en-US" sz="1600" dirty="0" smtClean="0"/>
              <a:t> </a:t>
            </a:r>
            <a:r>
              <a:rPr lang="sr-Cyrl-RS" sz="1600" dirty="0" smtClean="0"/>
              <a:t>програмом</a:t>
            </a:r>
            <a:r>
              <a:rPr lang="en-US" sz="1600" dirty="0" smtClean="0"/>
              <a:t> </a:t>
            </a:r>
            <a:r>
              <a:rPr lang="sr-Cyrl-RS" sz="1600" dirty="0" smtClean="0"/>
              <a:t>превентивне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</a:t>
            </a:r>
            <a:r>
              <a:rPr lang="en-US" sz="1600" dirty="0" smtClean="0"/>
              <a:t>e </a:t>
            </a:r>
          </a:p>
          <a:p>
            <a:pPr>
              <a:buNone/>
            </a:pPr>
            <a:r>
              <a:rPr lang="en-US" sz="1600" dirty="0" smtClean="0"/>
              <a:t>	</a:t>
            </a:r>
            <a:r>
              <a:rPr lang="vi-VN" sz="1600" dirty="0" smtClean="0"/>
              <a:t>3) </a:t>
            </a:r>
            <a:r>
              <a:rPr lang="sr-Cyrl-RS" sz="1600" dirty="0" smtClean="0"/>
              <a:t>здравствено</a:t>
            </a:r>
            <a:r>
              <a:rPr lang="vi-VN" sz="1600" dirty="0" smtClean="0"/>
              <a:t> </a:t>
            </a:r>
            <a:r>
              <a:rPr lang="sr-Cyrl-RS" sz="1600" dirty="0" smtClean="0"/>
              <a:t>васпитање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саветовање</a:t>
            </a:r>
            <a:r>
              <a:rPr lang="vi-VN" sz="1600" dirty="0" smtClean="0"/>
              <a:t> </a:t>
            </a:r>
            <a:r>
              <a:rPr lang="sr-Cyrl-RS" sz="1600" dirty="0" smtClean="0"/>
              <a:t>за</a:t>
            </a:r>
            <a:r>
              <a:rPr lang="vi-VN" sz="1600" dirty="0" smtClean="0"/>
              <a:t> </a:t>
            </a:r>
            <a:r>
              <a:rPr lang="sr-Cyrl-RS" sz="1600" dirty="0" smtClean="0"/>
              <a:t>очување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, </a:t>
            </a:r>
            <a:r>
              <a:rPr lang="sr-Cyrl-RS" sz="1600" dirty="0" smtClean="0"/>
              <a:t>укључујући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унапређење</a:t>
            </a:r>
            <a:r>
              <a:rPr lang="vi-VN" sz="1600" dirty="0" smtClean="0"/>
              <a:t> </a:t>
            </a:r>
            <a:r>
              <a:rPr lang="sr-Cyrl-RS" sz="1600" dirty="0" smtClean="0"/>
              <a:t>репродуктивног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, </a:t>
            </a:r>
            <a:r>
              <a:rPr lang="sr-Cyrl-RS" sz="1600" dirty="0" smtClean="0"/>
              <a:t>као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саветовање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раног</a:t>
            </a:r>
            <a:r>
              <a:rPr lang="vi-VN" sz="1600" dirty="0" smtClean="0"/>
              <a:t> </a:t>
            </a:r>
            <a:r>
              <a:rPr lang="sr-Cyrl-RS" sz="1600" dirty="0" smtClean="0"/>
              <a:t>развоја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адолесценције</a:t>
            </a:r>
            <a:r>
              <a:rPr lang="vi-VN" sz="1600" dirty="0" smtClean="0"/>
              <a:t> </a:t>
            </a:r>
          </a:p>
          <a:p>
            <a:pPr>
              <a:buNone/>
            </a:pPr>
            <a:r>
              <a:rPr lang="nb-NO" sz="1600" dirty="0" smtClean="0"/>
              <a:t>	4) </a:t>
            </a:r>
            <a:r>
              <a:rPr lang="sr-Cyrl-RS" sz="1600" dirty="0" smtClean="0"/>
              <a:t>спречавање</a:t>
            </a:r>
            <a:r>
              <a:rPr lang="nb-NO" sz="1600" dirty="0" smtClean="0"/>
              <a:t>, </a:t>
            </a:r>
            <a:r>
              <a:rPr lang="sr-Cyrl-RS" sz="1600" dirty="0" smtClean="0"/>
              <a:t>рано</a:t>
            </a:r>
            <a:r>
              <a:rPr lang="nb-NO" sz="1600" dirty="0" smtClean="0"/>
              <a:t> </a:t>
            </a:r>
            <a:r>
              <a:rPr lang="sr-Cyrl-RS" sz="1600" dirty="0" smtClean="0"/>
              <a:t>откривање</a:t>
            </a:r>
            <a:r>
              <a:rPr lang="nb-NO" sz="1600" dirty="0" smtClean="0"/>
              <a:t> </a:t>
            </a:r>
            <a:r>
              <a:rPr lang="sr-Cyrl-RS" sz="1600" dirty="0" smtClean="0"/>
              <a:t>и</a:t>
            </a:r>
            <a:r>
              <a:rPr lang="nb-NO" sz="1600" dirty="0" smtClean="0"/>
              <a:t> </a:t>
            </a:r>
            <a:r>
              <a:rPr lang="sr-Cyrl-RS" sz="1600" dirty="0" smtClean="0"/>
              <a:t>контролу</a:t>
            </a:r>
            <a:r>
              <a:rPr lang="nb-NO" sz="1600" dirty="0" smtClean="0"/>
              <a:t> </a:t>
            </a:r>
            <a:r>
              <a:rPr lang="sr-Cyrl-RS" sz="1600" dirty="0" smtClean="0"/>
              <a:t>малигних</a:t>
            </a:r>
            <a:r>
              <a:rPr lang="nb-NO" sz="1600" dirty="0" smtClean="0"/>
              <a:t> </a:t>
            </a:r>
            <a:r>
              <a:rPr lang="sr-Cyrl-RS" sz="1600" dirty="0" smtClean="0"/>
              <a:t>болести</a:t>
            </a:r>
            <a:r>
              <a:rPr lang="nb-NO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5) </a:t>
            </a:r>
            <a:r>
              <a:rPr lang="sr-Cyrl-RS" sz="1600" dirty="0" smtClean="0"/>
              <a:t>спречавање</a:t>
            </a:r>
            <a:r>
              <a:rPr lang="en-US" sz="1600" dirty="0" smtClean="0"/>
              <a:t>, </a:t>
            </a:r>
            <a:r>
              <a:rPr lang="sr-Cyrl-RS" sz="1600" dirty="0" smtClean="0"/>
              <a:t>откривање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лечење</a:t>
            </a:r>
            <a:r>
              <a:rPr lang="en-US" sz="1600" dirty="0" smtClean="0"/>
              <a:t>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 </a:t>
            </a:r>
            <a:r>
              <a:rPr lang="sr-Cyrl-RS" sz="1600" dirty="0" smtClean="0"/>
              <a:t>уста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зуба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6) </a:t>
            </a:r>
            <a:r>
              <a:rPr lang="sr-Cyrl-RS" sz="1600" dirty="0" smtClean="0"/>
              <a:t>патронажне</a:t>
            </a:r>
            <a:r>
              <a:rPr lang="en-US" sz="1600" dirty="0" smtClean="0"/>
              <a:t> </a:t>
            </a:r>
            <a:r>
              <a:rPr lang="sr-Cyrl-RS" sz="1600" dirty="0" smtClean="0"/>
              <a:t>посете</a:t>
            </a:r>
            <a:r>
              <a:rPr lang="en-US" sz="1600" dirty="0" smtClean="0"/>
              <a:t>, </a:t>
            </a:r>
            <a:r>
              <a:rPr lang="sr-Cyrl-RS" sz="1600" dirty="0" smtClean="0"/>
              <a:t>лечење</a:t>
            </a:r>
            <a:r>
              <a:rPr lang="en-US" sz="1600" dirty="0" smtClean="0"/>
              <a:t>, </a:t>
            </a:r>
            <a:r>
              <a:rPr lang="sr-Cyrl-RS" sz="1600" dirty="0" smtClean="0"/>
              <a:t>здравствену</a:t>
            </a:r>
            <a:r>
              <a:rPr lang="en-US" sz="1600" dirty="0" smtClean="0"/>
              <a:t> </a:t>
            </a:r>
            <a:r>
              <a:rPr lang="sr-Cyrl-RS" sz="1600" dirty="0" smtClean="0"/>
              <a:t>негу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рехабилитацију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кући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7) </a:t>
            </a:r>
            <a:r>
              <a:rPr lang="sr-Cyrl-RS" sz="1600" dirty="0" smtClean="0"/>
              <a:t>спречавање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рано</a:t>
            </a:r>
            <a:r>
              <a:rPr lang="en-US" sz="1600" dirty="0" smtClean="0"/>
              <a:t> </a:t>
            </a:r>
            <a:r>
              <a:rPr lang="sr-Cyrl-RS" sz="1600" dirty="0" smtClean="0"/>
              <a:t>откривање</a:t>
            </a:r>
            <a:r>
              <a:rPr lang="en-US" sz="1600" dirty="0" smtClean="0"/>
              <a:t>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, </a:t>
            </a:r>
            <a:r>
              <a:rPr lang="sr-Cyrl-RS" sz="1600" dirty="0" smtClean="0"/>
              <a:t>здравствену</a:t>
            </a:r>
            <a:r>
              <a:rPr lang="en-US" sz="1600" dirty="0" smtClean="0"/>
              <a:t> </a:t>
            </a:r>
            <a:r>
              <a:rPr lang="sr-Cyrl-RS" sz="1600" dirty="0" smtClean="0"/>
              <a:t>негу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рехабилитацију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лица</a:t>
            </a:r>
            <a:r>
              <a:rPr lang="en-US" sz="1600" dirty="0" smtClean="0"/>
              <a:t> </a:t>
            </a:r>
            <a:r>
              <a:rPr lang="sr-Cyrl-RS" sz="1600" dirty="0" smtClean="0"/>
              <a:t>смештена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установе</a:t>
            </a:r>
            <a:r>
              <a:rPr lang="en-US" sz="1600" dirty="0" smtClean="0"/>
              <a:t> </a:t>
            </a:r>
            <a:r>
              <a:rPr lang="sr-Cyrl-RS" sz="1600" dirty="0" smtClean="0"/>
              <a:t>социјалне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заштите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</a:t>
            </a:r>
            <a:r>
              <a:rPr lang="vi-VN" sz="1600" dirty="0" smtClean="0"/>
              <a:t>8) </a:t>
            </a:r>
            <a:r>
              <a:rPr lang="sr-Cyrl-RS" sz="1600" dirty="0" smtClean="0"/>
              <a:t>прехоспитално</a:t>
            </a:r>
            <a:r>
              <a:rPr lang="vi-VN" sz="1600" dirty="0" smtClean="0"/>
              <a:t> </a:t>
            </a:r>
            <a:r>
              <a:rPr lang="sr-Cyrl-RS" sz="1600" dirty="0" smtClean="0"/>
              <a:t>ургентно</a:t>
            </a:r>
            <a:r>
              <a:rPr lang="vi-VN" sz="1600" dirty="0" smtClean="0"/>
              <a:t> </a:t>
            </a:r>
            <a:r>
              <a:rPr lang="sr-Cyrl-RS" sz="1600" dirty="0" smtClean="0"/>
              <a:t>збрињавање</a:t>
            </a:r>
            <a:r>
              <a:rPr lang="vi-VN" sz="1600" dirty="0" smtClean="0"/>
              <a:t> </a:t>
            </a:r>
            <a:r>
              <a:rPr lang="sr-Cyrl-RS" sz="1600" dirty="0" smtClean="0"/>
              <a:t>оболелих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повређених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санитетски</a:t>
            </a:r>
            <a:r>
              <a:rPr lang="vi-VN" sz="1600" dirty="0" smtClean="0"/>
              <a:t> </a:t>
            </a:r>
            <a:r>
              <a:rPr lang="sr-Cyrl-RS" sz="1600" dirty="0" smtClean="0"/>
              <a:t>превоз</a:t>
            </a:r>
            <a:endParaRPr lang="vi-VN" sz="1600" dirty="0" smtClean="0"/>
          </a:p>
          <a:p>
            <a:pPr>
              <a:buNone/>
            </a:pPr>
            <a:r>
              <a:rPr lang="en-US" sz="1600" dirty="0" smtClean="0"/>
              <a:t>	9) </a:t>
            </a:r>
            <a:r>
              <a:rPr lang="sr-Cyrl-RS" sz="1600" dirty="0" smtClean="0"/>
              <a:t>фармацеутску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здравствену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заштиту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10) </a:t>
            </a:r>
            <a:r>
              <a:rPr lang="sr-Cyrl-RS" sz="1600" dirty="0" smtClean="0"/>
              <a:t>рехабилитацију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деце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сметњама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развоју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инвалидитетом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одраслих</a:t>
            </a:r>
            <a:r>
              <a:rPr lang="en-US" sz="1600" dirty="0" smtClean="0"/>
              <a:t> </a:t>
            </a:r>
            <a:r>
              <a:rPr lang="sr-Cyrl-RS" sz="1600" dirty="0" smtClean="0"/>
              <a:t>особа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инвалидитетом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11) </a:t>
            </a:r>
            <a:r>
              <a:rPr lang="sr-Cyrl-RS" sz="1600" dirty="0" smtClean="0"/>
              <a:t>заштиту</a:t>
            </a:r>
            <a:r>
              <a:rPr lang="en-US" sz="1600" dirty="0" smtClean="0"/>
              <a:t> </a:t>
            </a:r>
            <a:r>
              <a:rPr lang="sr-Cyrl-RS" sz="1600" dirty="0" smtClean="0"/>
              <a:t>менталног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en-US" sz="1600" dirty="0" smtClean="0"/>
              <a:t>	12) </a:t>
            </a:r>
            <a:r>
              <a:rPr lang="sr-Cyrl-RS" sz="1600" dirty="0" smtClean="0"/>
              <a:t>палијативно</a:t>
            </a:r>
            <a:r>
              <a:rPr lang="en-US" sz="1600" dirty="0" smtClean="0"/>
              <a:t> </a:t>
            </a:r>
            <a:r>
              <a:rPr lang="sr-Cyrl-RS" sz="1600" dirty="0" smtClean="0"/>
              <a:t>збрињавањ</a:t>
            </a:r>
            <a:r>
              <a:rPr lang="en-US" sz="1600" dirty="0" smtClean="0"/>
              <a:t>e </a:t>
            </a:r>
          </a:p>
          <a:p>
            <a:pPr>
              <a:buNone/>
            </a:pPr>
            <a:r>
              <a:rPr lang="en-US" sz="1600" dirty="0" smtClean="0"/>
              <a:t>	</a:t>
            </a:r>
            <a:r>
              <a:rPr lang="vi-VN" sz="1600" dirty="0" smtClean="0"/>
              <a:t>13) </a:t>
            </a:r>
            <a:r>
              <a:rPr lang="sr-Cyrl-RS" sz="1600" dirty="0" smtClean="0"/>
              <a:t>друге</a:t>
            </a:r>
            <a:r>
              <a:rPr lang="vi-VN" sz="1600" dirty="0" smtClean="0"/>
              <a:t> </a:t>
            </a:r>
            <a:r>
              <a:rPr lang="sr-Cyrl-RS" sz="1600" dirty="0" smtClean="0"/>
              <a:t>послове</a:t>
            </a:r>
            <a:r>
              <a:rPr lang="vi-VN" sz="1600" dirty="0" smtClean="0"/>
              <a:t> </a:t>
            </a:r>
            <a:r>
              <a:rPr lang="sr-Cyrl-RS" sz="1600" dirty="0" smtClean="0"/>
              <a:t>утврђене</a:t>
            </a:r>
            <a:r>
              <a:rPr lang="vi-VN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/>
          </a:p>
        </p:txBody>
      </p:sp>
      <p:pic>
        <p:nvPicPr>
          <p:cNvPr id="4" name="~PP527.WAV">
            <a:hlinkClick r:id="" action="ppaction://media"/>
          </p:cNvPr>
          <p:cNvPicPr>
            <a:picLocks noRot="1" noChangeAspect="1"/>
          </p:cNvPicPr>
          <p:nvPr>
            <a:wavAudioFile r:embed="rId1" name="~PP52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9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39000" cy="588680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Здравствена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dirty="0" smtClean="0"/>
              <a:t>секундарном</a:t>
            </a:r>
            <a:r>
              <a:rPr lang="en-US" sz="2800" dirty="0" smtClean="0"/>
              <a:t> </a:t>
            </a:r>
            <a:r>
              <a:rPr lang="sr-Cyrl-RS" sz="2800" dirty="0" smtClean="0"/>
              <a:t>нивоу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заштите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980728"/>
            <a:ext cx="7239000" cy="540300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обухвата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</a:t>
            </a:r>
            <a:r>
              <a:rPr lang="en-US" sz="2200" b="1" dirty="0" smtClean="0"/>
              <a:t>-</a:t>
            </a:r>
            <a:r>
              <a:rPr lang="sr-Cyrl-RS" sz="2200" b="1" dirty="0" smtClean="0"/>
              <a:t>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болничку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. </a:t>
            </a:r>
          </a:p>
          <a:p>
            <a:r>
              <a:rPr lang="sr-Cyrl-RS" sz="2200" dirty="0" smtClean="0"/>
              <a:t>Специјалистичко</a:t>
            </a:r>
            <a:r>
              <a:rPr lang="vi-VN" sz="2200" dirty="0" smtClean="0"/>
              <a:t>-</a:t>
            </a:r>
            <a:r>
              <a:rPr lang="sr-Cyrl-RS" sz="2200" dirty="0" smtClean="0"/>
              <a:t>консултативна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односу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обухвата</a:t>
            </a:r>
            <a:r>
              <a:rPr lang="vi-VN" sz="2200" dirty="0" smtClean="0"/>
              <a:t> </a:t>
            </a:r>
            <a:r>
              <a:rPr lang="sr-Cyrl-RS" sz="2200" dirty="0" smtClean="0"/>
              <a:t>сложеније</a:t>
            </a:r>
            <a:r>
              <a:rPr lang="vi-VN" sz="2200" dirty="0" smtClean="0"/>
              <a:t> </a:t>
            </a:r>
            <a:r>
              <a:rPr lang="sr-Cyrl-RS" sz="2200" dirty="0" smtClean="0"/>
              <a:t>мере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поступке</a:t>
            </a:r>
            <a:r>
              <a:rPr lang="vi-VN" sz="2200" dirty="0" smtClean="0"/>
              <a:t> </a:t>
            </a:r>
            <a:r>
              <a:rPr lang="sr-Cyrl-RS" sz="2200" dirty="0" smtClean="0"/>
              <a:t>откривања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неге</a:t>
            </a:r>
            <a:r>
              <a:rPr lang="vi-VN" sz="2200" dirty="0" smtClean="0"/>
              <a:t>, </a:t>
            </a:r>
            <a:r>
              <a:rPr lang="sr-Cyrl-RS" sz="2200" dirty="0" smtClean="0"/>
              <a:t>лечења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vi-VN" sz="2200" dirty="0" smtClean="0"/>
              <a:t> </a:t>
            </a:r>
            <a:r>
              <a:rPr lang="sr-Cyrl-RS" sz="2200" dirty="0" smtClean="0"/>
              <a:t>оболелих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повређених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Болничка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en-US" sz="2200" dirty="0" smtClean="0"/>
              <a:t> </a:t>
            </a:r>
            <a:r>
              <a:rPr lang="sr-Cyrl-RS" sz="2200" dirty="0" smtClean="0"/>
              <a:t>смештај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пацијента</a:t>
            </a:r>
            <a:r>
              <a:rPr lang="en-US" sz="2200" dirty="0" smtClean="0"/>
              <a:t>,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негу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болничкој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апотеци</a:t>
            </a:r>
            <a:r>
              <a:rPr lang="en-US" sz="2200" dirty="0" smtClean="0"/>
              <a:t>, </a:t>
            </a:r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3946.WAV">
            <a:hlinkClick r:id="" action="ppaction://media"/>
          </p:cNvPr>
          <p:cNvPicPr>
            <a:picLocks noRot="1" noChangeAspect="1"/>
          </p:cNvPicPr>
          <p:nvPr>
            <a:wavAudioFile r:embed="rId1" name="~PP394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6864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Здравствена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dirty="0" smtClean="0"/>
              <a:t>терцијарном</a:t>
            </a:r>
            <a:r>
              <a:rPr lang="en-US" sz="2800" dirty="0" smtClean="0"/>
              <a:t> </a:t>
            </a:r>
            <a:r>
              <a:rPr lang="sr-Cyrl-RS" sz="2800" dirty="0" smtClean="0"/>
              <a:t>нивоу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заштите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5547016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vi-VN" sz="2200" dirty="0" smtClean="0"/>
              <a:t> </a:t>
            </a:r>
            <a:r>
              <a:rPr lang="sr-Cyrl-RS" sz="2200" b="1" dirty="0" smtClean="0"/>
              <a:t>пружање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најсложенијих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мера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поступака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заштите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специјалистичко</a:t>
            </a:r>
            <a:r>
              <a:rPr lang="vi-VN" sz="2200" b="1" dirty="0" smtClean="0"/>
              <a:t>-</a:t>
            </a:r>
            <a:r>
              <a:rPr lang="sr-Cyrl-RS" sz="2200" b="1" dirty="0" smtClean="0"/>
              <a:t>консултативне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болничке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делатности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образовну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законом</a:t>
            </a:r>
            <a:r>
              <a:rPr lang="vi-VN" sz="2200" dirty="0" smtClean="0"/>
              <a:t> </a:t>
            </a:r>
            <a:r>
              <a:rPr lang="sr-Cyrl-RS" sz="2200" dirty="0" smtClean="0"/>
              <a:t>којим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уређује</a:t>
            </a:r>
            <a:r>
              <a:rPr lang="vi-VN" sz="2200" dirty="0" smtClean="0"/>
              <a:t> </a:t>
            </a:r>
            <a:r>
              <a:rPr lang="sr-Cyrl-RS" sz="2200" dirty="0" smtClean="0"/>
              <a:t>научноистраживачка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образовања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апотекарске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делатности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болничкој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апотеци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337.WAV">
            <a:hlinkClick r:id="" action="ppaction://media"/>
          </p:cNvPr>
          <p:cNvPicPr>
            <a:picLocks noRot="1" noChangeAspect="1"/>
          </p:cNvPicPr>
          <p:nvPr>
            <a:wavAudioFile r:embed="rId1" name="~PP3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827584" y="2492896"/>
            <a:ext cx="7239000" cy="22322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400" dirty="0" smtClean="0"/>
              <a:t>ЗДРАВСТВЕНЕ</a:t>
            </a:r>
            <a:r>
              <a:rPr lang="en-US" sz="2400" dirty="0" smtClean="0"/>
              <a:t> </a:t>
            </a:r>
            <a:r>
              <a:rPr lang="sr-Cyrl-RS" sz="2400" dirty="0" smtClean="0"/>
              <a:t>УСТАНОВЕ</a:t>
            </a:r>
            <a:r>
              <a:rPr lang="en-US" sz="2400" dirty="0" smtClean="0"/>
              <a:t> </a:t>
            </a:r>
            <a:r>
              <a:rPr lang="sr-Cyrl-RS" sz="2400" dirty="0" smtClean="0"/>
              <a:t>КОЈЕ</a:t>
            </a:r>
            <a:r>
              <a:rPr lang="en-US" sz="2400" dirty="0" smtClean="0"/>
              <a:t> </a:t>
            </a:r>
            <a:r>
              <a:rPr lang="sr-Cyrl-RS" sz="2400" dirty="0" smtClean="0"/>
              <a:t>ОБАВЉАЈУ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ЗДРАВСТВЕНУ</a:t>
            </a:r>
            <a:r>
              <a:rPr lang="en-US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en-US" sz="2400" dirty="0" smtClean="0"/>
              <a:t> </a:t>
            </a:r>
            <a:r>
              <a:rPr lang="sr-Cyrl-RS" sz="2400" dirty="0" smtClean="0"/>
              <a:t>НА</a:t>
            </a:r>
          </a:p>
          <a:p>
            <a:pPr algn="ctr">
              <a:buNone/>
            </a:pPr>
            <a:r>
              <a:rPr lang="sr-Cyrl-RS" sz="2400" b="1" dirty="0" smtClean="0"/>
              <a:t>ПРИМАРНОМ</a:t>
            </a:r>
            <a:r>
              <a:rPr lang="en-US" sz="2400" b="1" dirty="0" smtClean="0"/>
              <a:t> </a:t>
            </a:r>
            <a:r>
              <a:rPr lang="sr-Cyrl-RS" sz="2400" b="1" dirty="0" smtClean="0"/>
              <a:t>НИВОУ</a:t>
            </a:r>
            <a:r>
              <a:rPr lang="en-US" sz="2400" b="1" dirty="0" smtClean="0"/>
              <a:t> </a:t>
            </a:r>
            <a:r>
              <a:rPr lang="sr-Cyrl-RS" sz="2400" b="1" dirty="0" smtClean="0"/>
              <a:t>ЗДРАВСТВЕНЕ</a:t>
            </a:r>
            <a:r>
              <a:rPr lang="en-US" sz="2400" b="1" dirty="0" smtClean="0"/>
              <a:t> </a:t>
            </a:r>
            <a:r>
              <a:rPr lang="sr-Cyrl-RS" sz="2400" b="1" dirty="0" smtClean="0"/>
              <a:t>ЗАШТИТЕ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pic>
        <p:nvPicPr>
          <p:cNvPr id="5" name="~PP2989.WAV">
            <a:hlinkClick r:id="" action="ppaction://media"/>
          </p:cNvPr>
          <p:cNvPicPr>
            <a:picLocks noRot="1" noChangeAspect="1"/>
          </p:cNvPicPr>
          <p:nvPr>
            <a:wavAudioFile r:embed="rId1" name="~PP298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5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37456"/>
            <a:ext cx="8229600" cy="5559896"/>
          </a:xfrm>
        </p:spPr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Здравствена служба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Услови за оснивање здравствене службе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примарном нивоу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 на секундарном нивоу задравствене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терцијарном нивоу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више нивоа здравственезаштите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више нивоа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Здравствени радници и здравствени сарадници</a:t>
            </a:r>
            <a:endParaRPr lang="sr-Latn-RS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Карактеристике здравствених система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Модели финансирања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Здравствено осигурање</a:t>
            </a:r>
          </a:p>
          <a:p>
            <a:endParaRPr lang="sr-Cyrl-RS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1364.WAV">
            <a:hlinkClick r:id="" action="ppaction://media"/>
          </p:cNvPr>
          <p:cNvPicPr>
            <a:picLocks noRot="1" noChangeAspect="1"/>
          </p:cNvPicPr>
          <p:nvPr>
            <a:wavAudioFile r:embed="rId1" name="~PP136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8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2390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800" i="1" dirty="0" smtClean="0"/>
              <a:t>Дом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7704856" cy="484632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Дом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здравља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. </a:t>
            </a:r>
          </a:p>
          <a:p>
            <a:r>
              <a:rPr lang="sr-Cyrl-RS" sz="2200" u="sng" dirty="0" smtClean="0"/>
              <a:t>Дом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здравља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  <a:endParaRPr lang="en-US" sz="2200" u="sng" dirty="0"/>
          </a:p>
        </p:txBody>
      </p:sp>
      <p:pic>
        <p:nvPicPr>
          <p:cNvPr id="4" name="~PP4067.WAV">
            <a:hlinkClick r:id="" action="ppaction://media"/>
          </p:cNvPr>
          <p:cNvPicPr>
            <a:picLocks noRot="1" noChangeAspect="1"/>
          </p:cNvPicPr>
          <p:nvPr>
            <a:wavAudioFile r:embed="rId1" name="~PP406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Дом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07731"/>
            <a:ext cx="8172400" cy="6165304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Дом</a:t>
            </a:r>
            <a:r>
              <a:rPr lang="pl-PL" dirty="0" smtClean="0"/>
              <a:t> </a:t>
            </a:r>
            <a:r>
              <a:rPr lang="sr-Cyrl-RS" dirty="0" smtClean="0"/>
              <a:t>здравља</a:t>
            </a:r>
            <a:r>
              <a:rPr lang="pl-PL" dirty="0" smtClean="0"/>
              <a:t> </a:t>
            </a:r>
            <a:r>
              <a:rPr lang="sr-Cyrl-RS" dirty="0" smtClean="0"/>
              <a:t>је</a:t>
            </a:r>
            <a:r>
              <a:rPr lang="pl-PL" dirty="0" smtClean="0"/>
              <a:t> </a:t>
            </a:r>
            <a:r>
              <a:rPr lang="sr-Cyrl-RS" dirty="0" smtClean="0"/>
              <a:t>здравствена</a:t>
            </a:r>
            <a:r>
              <a:rPr lang="pl-PL" dirty="0" smtClean="0"/>
              <a:t> </a:t>
            </a:r>
            <a:r>
              <a:rPr lang="sr-Cyrl-RS" dirty="0" smtClean="0"/>
              <a:t>установа</a:t>
            </a:r>
            <a:r>
              <a:rPr lang="pl-PL" dirty="0" smtClean="0"/>
              <a:t> </a:t>
            </a:r>
            <a:r>
              <a:rPr lang="sr-Cyrl-RS" dirty="0" smtClean="0"/>
              <a:t>која</a:t>
            </a:r>
            <a:r>
              <a:rPr lang="pl-PL" dirty="0" smtClean="0"/>
              <a:t> </a:t>
            </a:r>
            <a:r>
              <a:rPr lang="sr-Cyrl-RS" dirty="0" smtClean="0"/>
              <a:t>обезбеђује</a:t>
            </a:r>
            <a:r>
              <a:rPr lang="pl-PL" dirty="0" smtClean="0"/>
              <a:t> </a:t>
            </a:r>
            <a:r>
              <a:rPr lang="sr-Cyrl-RS" dirty="0" smtClean="0"/>
              <a:t>најмање</a:t>
            </a:r>
            <a:r>
              <a:rPr lang="pl-PL" dirty="0" smtClean="0"/>
              <a:t>: </a:t>
            </a:r>
          </a:p>
          <a:p>
            <a:pPr>
              <a:buNone/>
            </a:pPr>
            <a:r>
              <a:rPr lang="en-US" dirty="0" smtClean="0"/>
              <a:t>	1) </a:t>
            </a:r>
            <a:r>
              <a:rPr lang="sr-Cyrl-RS" dirty="0" smtClean="0"/>
              <a:t>превентивну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све</a:t>
            </a:r>
            <a:r>
              <a:rPr lang="en-US" dirty="0" smtClean="0"/>
              <a:t> </a:t>
            </a:r>
            <a:r>
              <a:rPr lang="sr-Cyrl-RS" dirty="0" smtClean="0"/>
              <a:t>категорије</a:t>
            </a:r>
            <a:r>
              <a:rPr lang="en-US" dirty="0" smtClean="0"/>
              <a:t> </a:t>
            </a:r>
            <a:r>
              <a:rPr lang="sr-Cyrl-RS" dirty="0" smtClean="0"/>
              <a:t>становништва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2)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деце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3)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жена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4)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из</a:t>
            </a:r>
            <a:r>
              <a:rPr lang="en-US" dirty="0" smtClean="0"/>
              <a:t> </a:t>
            </a:r>
            <a:r>
              <a:rPr lang="sr-Cyrl-RS" dirty="0" smtClean="0"/>
              <a:t>области</a:t>
            </a:r>
            <a:r>
              <a:rPr lang="en-US" dirty="0" smtClean="0"/>
              <a:t> </a:t>
            </a:r>
            <a:r>
              <a:rPr lang="sr-Cyrl-RS" dirty="0" smtClean="0"/>
              <a:t>опште</a:t>
            </a:r>
            <a:r>
              <a:rPr lang="en-US" dirty="0" smtClean="0"/>
              <a:t> </a:t>
            </a:r>
            <a:r>
              <a:rPr lang="sr-Cyrl-RS" dirty="0" smtClean="0"/>
              <a:t>медицине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5)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из</a:t>
            </a:r>
            <a:r>
              <a:rPr lang="en-US" dirty="0" smtClean="0"/>
              <a:t> </a:t>
            </a:r>
            <a:r>
              <a:rPr lang="sr-Cyrl-RS" dirty="0" smtClean="0"/>
              <a:t>области</a:t>
            </a:r>
            <a:r>
              <a:rPr lang="en-US" dirty="0" smtClean="0"/>
              <a:t> </a:t>
            </a:r>
            <a:r>
              <a:rPr lang="sr-Cyrl-RS" dirty="0" smtClean="0"/>
              <a:t>поливалентне</a:t>
            </a:r>
            <a:r>
              <a:rPr lang="en-US" dirty="0" smtClean="0"/>
              <a:t> </a:t>
            </a:r>
            <a:r>
              <a:rPr lang="sr-Cyrl-RS" dirty="0" smtClean="0"/>
              <a:t>патронаже</a:t>
            </a:r>
            <a:r>
              <a:rPr lang="en-US" dirty="0" smtClean="0"/>
              <a:t>, </a:t>
            </a:r>
            <a:r>
              <a:rPr lang="sr-Cyrl-RS" dirty="0" smtClean="0"/>
              <a:t>кућног</a:t>
            </a:r>
            <a:r>
              <a:rPr lang="en-US" dirty="0" smtClean="0"/>
              <a:t> </a:t>
            </a:r>
            <a:r>
              <a:rPr lang="sr-Cyrl-RS" dirty="0" smtClean="0"/>
              <a:t>лечења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кућног</a:t>
            </a:r>
            <a:r>
              <a:rPr lang="en-US" dirty="0" smtClean="0"/>
              <a:t> </a:t>
            </a:r>
            <a:r>
              <a:rPr lang="sr-Cyrl-RS" dirty="0" smtClean="0"/>
              <a:t>лечења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палијативним</a:t>
            </a:r>
            <a:r>
              <a:rPr lang="en-US" dirty="0" smtClean="0"/>
              <a:t> </a:t>
            </a:r>
            <a:r>
              <a:rPr lang="sr-Cyrl-RS" dirty="0" smtClean="0"/>
              <a:t>збрињавањем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неге</a:t>
            </a:r>
            <a:r>
              <a:rPr lang="en-US" dirty="0" smtClean="0"/>
              <a:t> </a:t>
            </a:r>
          </a:p>
          <a:p>
            <a:r>
              <a:rPr lang="sr-Cyrl-RS" dirty="0" smtClean="0"/>
              <a:t>Дом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мора</a:t>
            </a:r>
            <a:r>
              <a:rPr lang="en-US" dirty="0" smtClean="0"/>
              <a:t> </a:t>
            </a:r>
            <a:r>
              <a:rPr lang="sr-Cyrl-RS" dirty="0" smtClean="0"/>
              <a:t>обезбедити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из</a:t>
            </a:r>
            <a:r>
              <a:rPr lang="en-US" dirty="0" smtClean="0"/>
              <a:t> </a:t>
            </a:r>
            <a:r>
              <a:rPr lang="sr-Cyrl-RS" dirty="0" smtClean="0"/>
              <a:t>области</a:t>
            </a:r>
            <a:r>
              <a:rPr lang="en-US" dirty="0" smtClean="0"/>
              <a:t> </a:t>
            </a:r>
            <a:r>
              <a:rPr lang="sr-Cyrl-RS" dirty="0" smtClean="0"/>
              <a:t>денталне</a:t>
            </a:r>
            <a:r>
              <a:rPr lang="en-US" dirty="0" smtClean="0"/>
              <a:t> </a:t>
            </a:r>
            <a:r>
              <a:rPr lang="sr-Cyrl-RS" dirty="0" smtClean="0"/>
              <a:t>медицине</a:t>
            </a:r>
            <a:r>
              <a:rPr lang="en-US" dirty="0" smtClean="0"/>
              <a:t>, </a:t>
            </a:r>
            <a:r>
              <a:rPr lang="sr-Cyrl-RS" dirty="0" smtClean="0"/>
              <a:t>лабораторијску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другу</a:t>
            </a:r>
            <a:r>
              <a:rPr lang="en-US" dirty="0" smtClean="0"/>
              <a:t> </a:t>
            </a:r>
            <a:r>
              <a:rPr lang="sr-Cyrl-RS" dirty="0" smtClean="0"/>
              <a:t>дијагностику</a:t>
            </a:r>
            <a:r>
              <a:rPr lang="en-US" dirty="0" smtClean="0"/>
              <a:t>, </a:t>
            </a:r>
            <a:r>
              <a:rPr lang="sr-Cyrl-RS" dirty="0" smtClean="0"/>
              <a:t>самостално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преко</a:t>
            </a:r>
            <a:r>
              <a:rPr lang="en-US" dirty="0" smtClean="0"/>
              <a:t> </a:t>
            </a:r>
            <a:r>
              <a:rPr lang="sr-Cyrl-RS" dirty="0" smtClean="0"/>
              <a:t>друге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установе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приватне</a:t>
            </a:r>
            <a:r>
              <a:rPr lang="en-US" dirty="0" smtClean="0"/>
              <a:t> </a:t>
            </a:r>
            <a:r>
              <a:rPr lang="sr-Cyrl-RS" dirty="0" smtClean="0"/>
              <a:t>праксе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законом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Планом</a:t>
            </a:r>
            <a:r>
              <a:rPr lang="en-US" dirty="0" smtClean="0"/>
              <a:t> </a:t>
            </a:r>
            <a:r>
              <a:rPr lang="sr-Cyrl-RS" dirty="0" smtClean="0"/>
              <a:t>мреже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дому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може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обављати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медицине</a:t>
            </a:r>
            <a:r>
              <a:rPr lang="en-US" dirty="0" smtClean="0"/>
              <a:t> </a:t>
            </a:r>
            <a:r>
              <a:rPr lang="sr-Cyrl-RS" dirty="0" smtClean="0"/>
              <a:t>рада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друга</a:t>
            </a:r>
            <a:r>
              <a:rPr lang="en-US" dirty="0" smtClean="0"/>
              <a:t> </a:t>
            </a:r>
            <a:r>
              <a:rPr lang="sr-Cyrl-RS" dirty="0" smtClean="0"/>
              <a:t>специјалистичко</a:t>
            </a:r>
            <a:r>
              <a:rPr lang="en-US" dirty="0" smtClean="0"/>
              <a:t> </a:t>
            </a:r>
            <a:r>
              <a:rPr lang="sr-Cyrl-RS" dirty="0" smtClean="0"/>
              <a:t>консултативна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, </a:t>
            </a:r>
            <a:r>
              <a:rPr lang="sr-Cyrl-RS" dirty="0" smtClean="0"/>
              <a:t>као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апотекарска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законом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Дом</a:t>
            </a:r>
            <a:r>
              <a:rPr lang="vi-VN" dirty="0" smtClean="0"/>
              <a:t> </a:t>
            </a:r>
            <a:r>
              <a:rPr lang="sr-Cyrl-RS" dirty="0" smtClean="0"/>
              <a:t>здравља</a:t>
            </a:r>
            <a:r>
              <a:rPr lang="vi-VN" dirty="0" smtClean="0"/>
              <a:t> </a:t>
            </a:r>
            <a:r>
              <a:rPr lang="sr-Cyrl-RS" dirty="0" smtClean="0"/>
              <a:t>обезбеђује</a:t>
            </a:r>
            <a:r>
              <a:rPr lang="vi-VN" dirty="0" smtClean="0"/>
              <a:t> </a:t>
            </a:r>
            <a:r>
              <a:rPr lang="sr-Cyrl-RS" dirty="0" smtClean="0"/>
              <a:t>санитетски</a:t>
            </a:r>
            <a:r>
              <a:rPr lang="vi-VN" dirty="0" smtClean="0"/>
              <a:t> </a:t>
            </a:r>
            <a:r>
              <a:rPr lang="sr-Cyrl-RS" dirty="0" smtClean="0"/>
              <a:t>превоз</a:t>
            </a:r>
            <a:r>
              <a:rPr lang="vi-VN" dirty="0" smtClean="0"/>
              <a:t>, </a:t>
            </a:r>
            <a:r>
              <a:rPr lang="sr-Cyrl-RS" dirty="0" smtClean="0"/>
              <a:t>као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превоз</a:t>
            </a:r>
            <a:r>
              <a:rPr lang="vi-VN" dirty="0" smtClean="0"/>
              <a:t> </a:t>
            </a:r>
            <a:r>
              <a:rPr lang="sr-Cyrl-RS" dirty="0" smtClean="0"/>
              <a:t>пацијената</a:t>
            </a:r>
            <a:r>
              <a:rPr lang="vi-VN" dirty="0" smtClean="0"/>
              <a:t> </a:t>
            </a:r>
            <a:r>
              <a:rPr lang="sr-Cyrl-RS" dirty="0" smtClean="0"/>
              <a:t>на</a:t>
            </a:r>
            <a:r>
              <a:rPr lang="vi-VN" dirty="0" smtClean="0"/>
              <a:t> </a:t>
            </a:r>
            <a:r>
              <a:rPr lang="sr-Cyrl-RS" dirty="0" smtClean="0"/>
              <a:t>дијализу</a:t>
            </a:r>
            <a:r>
              <a:rPr lang="vi-VN" dirty="0" smtClean="0"/>
              <a:t>, </a:t>
            </a:r>
            <a:r>
              <a:rPr lang="sr-Cyrl-RS" dirty="0" smtClean="0"/>
              <a:t>самостално</a:t>
            </a:r>
            <a:r>
              <a:rPr lang="vi-VN" dirty="0" smtClean="0"/>
              <a:t> </a:t>
            </a:r>
            <a:r>
              <a:rPr lang="sr-Cyrl-RS" dirty="0" smtClean="0"/>
              <a:t>или</a:t>
            </a:r>
            <a:r>
              <a:rPr lang="vi-VN" dirty="0" smtClean="0"/>
              <a:t> </a:t>
            </a:r>
            <a:r>
              <a:rPr lang="sr-Cyrl-RS" dirty="0" smtClean="0"/>
              <a:t>преко</a:t>
            </a:r>
            <a:r>
              <a:rPr lang="vi-VN" dirty="0" smtClean="0"/>
              <a:t> </a:t>
            </a:r>
            <a:r>
              <a:rPr lang="sr-Cyrl-RS" dirty="0" smtClean="0"/>
              <a:t>друге</a:t>
            </a:r>
            <a:r>
              <a:rPr lang="vi-VN" dirty="0" smtClean="0"/>
              <a:t> </a:t>
            </a:r>
            <a:r>
              <a:rPr lang="sr-Cyrl-RS" dirty="0" smtClean="0"/>
              <a:t>здравствене</a:t>
            </a:r>
            <a:r>
              <a:rPr lang="vi-VN" dirty="0" smtClean="0"/>
              <a:t> </a:t>
            </a:r>
            <a:r>
              <a:rPr lang="sr-Cyrl-RS" dirty="0" smtClean="0"/>
              <a:t>установе</a:t>
            </a:r>
            <a:r>
              <a:rPr lang="vi-VN" dirty="0" smtClean="0"/>
              <a:t>,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складу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законом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Планом</a:t>
            </a:r>
            <a:r>
              <a:rPr lang="vi-VN" dirty="0" smtClean="0"/>
              <a:t> </a:t>
            </a:r>
            <a:r>
              <a:rPr lang="sr-Cyrl-RS" dirty="0" smtClean="0"/>
              <a:t>мреже</a:t>
            </a:r>
            <a:r>
              <a:rPr lang="en-US" dirty="0" smtClean="0"/>
              <a:t>.</a:t>
            </a:r>
            <a:r>
              <a:rPr lang="vi-VN" dirty="0" smtClean="0"/>
              <a:t> </a:t>
            </a:r>
            <a:endParaRPr lang="en-US" dirty="0"/>
          </a:p>
        </p:txBody>
      </p:sp>
      <p:pic>
        <p:nvPicPr>
          <p:cNvPr id="4" name="~PP2897.WAV">
            <a:hlinkClick r:id="" action="ppaction://media"/>
          </p:cNvPr>
          <p:cNvPicPr>
            <a:picLocks noRot="1" noChangeAspect="1"/>
          </p:cNvPicPr>
          <p:nvPr>
            <a:wavAudioFile r:embed="rId1" name="~PP289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18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660688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Дом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8172400" cy="6021288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дому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јавној</a:t>
            </a:r>
            <a:r>
              <a:rPr lang="en-US" dirty="0" smtClean="0"/>
              <a:t> </a:t>
            </a:r>
            <a:r>
              <a:rPr lang="sr-Cyrl-RS" dirty="0" smtClean="0"/>
              <a:t>својини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зависности</a:t>
            </a:r>
            <a:r>
              <a:rPr lang="en-US" dirty="0" smtClean="0"/>
              <a:t> </a:t>
            </a:r>
            <a:r>
              <a:rPr lang="sr-Cyrl-RS" dirty="0" smtClean="0"/>
              <a:t>од</a:t>
            </a:r>
            <a:r>
              <a:rPr lang="en-US" dirty="0" smtClean="0"/>
              <a:t> </a:t>
            </a:r>
            <a:r>
              <a:rPr lang="sr-Cyrl-RS" dirty="0" smtClean="0"/>
              <a:t>броја</a:t>
            </a:r>
            <a:r>
              <a:rPr lang="en-US" dirty="0" smtClean="0"/>
              <a:t> </a:t>
            </a:r>
            <a:r>
              <a:rPr lang="sr-Cyrl-RS" dirty="0" smtClean="0"/>
              <a:t>становника</a:t>
            </a:r>
            <a:r>
              <a:rPr lang="en-US" dirty="0" smtClean="0"/>
              <a:t>, </a:t>
            </a:r>
            <a:r>
              <a:rPr lang="sr-Cyrl-RS" dirty="0" smtClean="0"/>
              <a:t>њихових</a:t>
            </a:r>
            <a:r>
              <a:rPr lang="en-US" dirty="0" smtClean="0"/>
              <a:t> </a:t>
            </a:r>
            <a:r>
              <a:rPr lang="sr-Cyrl-RS" dirty="0" smtClean="0"/>
              <a:t>здравствених</a:t>
            </a:r>
            <a:r>
              <a:rPr lang="en-US" dirty="0" smtClean="0"/>
              <a:t> </a:t>
            </a:r>
            <a:r>
              <a:rPr lang="sr-Cyrl-RS" dirty="0" smtClean="0"/>
              <a:t>потреба</a:t>
            </a:r>
            <a:r>
              <a:rPr lang="en-US" dirty="0" smtClean="0"/>
              <a:t>, </a:t>
            </a:r>
            <a:r>
              <a:rPr lang="sr-Cyrl-RS" dirty="0" smtClean="0"/>
              <a:t>удаљености</a:t>
            </a:r>
            <a:r>
              <a:rPr lang="en-US" dirty="0" smtClean="0"/>
              <a:t> </a:t>
            </a:r>
            <a:r>
              <a:rPr lang="sr-Cyrl-RS" dirty="0" smtClean="0"/>
              <a:t>најближе</a:t>
            </a:r>
            <a:r>
              <a:rPr lang="en-US" dirty="0" smtClean="0"/>
              <a:t> </a:t>
            </a:r>
            <a:r>
              <a:rPr lang="sr-Cyrl-RS" dirty="0" smtClean="0"/>
              <a:t>опште</a:t>
            </a:r>
            <a:r>
              <a:rPr lang="en-US" dirty="0" smtClean="0"/>
              <a:t> </a:t>
            </a:r>
            <a:r>
              <a:rPr lang="sr-Cyrl-RS" dirty="0" smtClean="0"/>
              <a:t>болнице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постојања</a:t>
            </a:r>
            <a:r>
              <a:rPr lang="en-US" dirty="0" smtClean="0"/>
              <a:t> </a:t>
            </a:r>
            <a:r>
              <a:rPr lang="sr-Cyrl-RS" dirty="0" smtClean="0"/>
              <a:t>других</a:t>
            </a:r>
            <a:r>
              <a:rPr lang="en-US" dirty="0" smtClean="0"/>
              <a:t> </a:t>
            </a:r>
            <a:r>
              <a:rPr lang="sr-Cyrl-RS" dirty="0" smtClean="0"/>
              <a:t>здравствених</a:t>
            </a:r>
            <a:r>
              <a:rPr lang="en-US" dirty="0" smtClean="0"/>
              <a:t> </a:t>
            </a:r>
            <a:r>
              <a:rPr lang="sr-Cyrl-RS" dirty="0" smtClean="0"/>
              <a:t>установа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територији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коју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sr-Cyrl-RS" dirty="0" smtClean="0"/>
              <a:t>дом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основан</a:t>
            </a:r>
            <a:r>
              <a:rPr lang="en-US" dirty="0" smtClean="0"/>
              <a:t>, </a:t>
            </a:r>
            <a:r>
              <a:rPr lang="sr-Cyrl-RS" dirty="0" smtClean="0"/>
              <a:t>хитна</a:t>
            </a:r>
            <a:r>
              <a:rPr lang="en-US" dirty="0" smtClean="0"/>
              <a:t> </a:t>
            </a:r>
            <a:r>
              <a:rPr lang="sr-Cyrl-RS" dirty="0" smtClean="0"/>
              <a:t>медицинска</a:t>
            </a:r>
            <a:r>
              <a:rPr lang="en-US" dirty="0" smtClean="0"/>
              <a:t> </a:t>
            </a:r>
            <a:r>
              <a:rPr lang="sr-Cyrl-RS" dirty="0" smtClean="0"/>
              <a:t>помоћ</a:t>
            </a:r>
            <a:r>
              <a:rPr lang="en-US" dirty="0" smtClean="0"/>
              <a:t>,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денталне</a:t>
            </a:r>
            <a:r>
              <a:rPr lang="en-US" dirty="0" smtClean="0"/>
              <a:t> </a:t>
            </a:r>
            <a:r>
              <a:rPr lang="sr-Cyrl-RS" dirty="0" smtClean="0"/>
              <a:t>медицине</a:t>
            </a:r>
            <a:r>
              <a:rPr lang="en-US" dirty="0" smtClean="0"/>
              <a:t>, </a:t>
            </a:r>
            <a:r>
              <a:rPr lang="sr-Cyrl-RS" dirty="0" smtClean="0"/>
              <a:t>специјалистичко</a:t>
            </a:r>
            <a:r>
              <a:rPr lang="en-US" dirty="0" smtClean="0"/>
              <a:t>-</a:t>
            </a:r>
            <a:r>
              <a:rPr lang="sr-Cyrl-RS" dirty="0" smtClean="0"/>
              <a:t>консултативна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друга</a:t>
            </a:r>
            <a:r>
              <a:rPr lang="en-US" dirty="0" smtClean="0"/>
              <a:t> </a:t>
            </a:r>
            <a:r>
              <a:rPr lang="sr-Cyrl-RS" dirty="0" smtClean="0"/>
              <a:t>здравствена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,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Планом</a:t>
            </a:r>
            <a:r>
              <a:rPr lang="en-US" dirty="0" smtClean="0"/>
              <a:t> </a:t>
            </a:r>
            <a:r>
              <a:rPr lang="sr-Cyrl-RS" dirty="0" smtClean="0"/>
              <a:t>мреже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Дом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може</a:t>
            </a:r>
            <a:r>
              <a:rPr lang="en-US" dirty="0" smtClean="0"/>
              <a:t> </a:t>
            </a:r>
            <a:r>
              <a:rPr lang="sr-Cyrl-RS" dirty="0" smtClean="0"/>
              <a:t>организовати</a:t>
            </a:r>
            <a:r>
              <a:rPr lang="en-US" dirty="0" smtClean="0"/>
              <a:t> </a:t>
            </a:r>
            <a:r>
              <a:rPr lang="sr-Cyrl-RS" dirty="0" smtClean="0"/>
              <a:t>огранке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територији</a:t>
            </a:r>
            <a:r>
              <a:rPr lang="en-US" dirty="0" smtClean="0"/>
              <a:t> </a:t>
            </a:r>
            <a:r>
              <a:rPr lang="sr-Cyrl-RS" dirty="0" smtClean="0"/>
              <a:t>Републике</a:t>
            </a:r>
            <a:r>
              <a:rPr lang="en-US" dirty="0" smtClean="0"/>
              <a:t> </a:t>
            </a:r>
            <a:r>
              <a:rPr lang="sr-Cyrl-RS" dirty="0" smtClean="0"/>
              <a:t>Србије</a:t>
            </a:r>
            <a:r>
              <a:rPr lang="en-US" dirty="0" smtClean="0"/>
              <a:t>, </a:t>
            </a:r>
            <a:r>
              <a:rPr lang="sr-Cyrl-RS" dirty="0" smtClean="0"/>
              <a:t>а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станице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амбуланте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територији</a:t>
            </a:r>
            <a:r>
              <a:rPr lang="en-US" dirty="0" smtClean="0"/>
              <a:t> </a:t>
            </a:r>
            <a:r>
              <a:rPr lang="sr-Cyrl-RS" dirty="0" smtClean="0"/>
              <a:t>управног</a:t>
            </a:r>
            <a:r>
              <a:rPr lang="en-US" dirty="0" smtClean="0"/>
              <a:t> </a:t>
            </a:r>
            <a:r>
              <a:rPr lang="sr-Cyrl-RS" dirty="0" smtClean="0"/>
              <a:t>округа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којем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налази</a:t>
            </a:r>
            <a:r>
              <a:rPr lang="en-US" dirty="0" smtClean="0"/>
              <a:t> </a:t>
            </a:r>
            <a:r>
              <a:rPr lang="sr-Cyrl-RS" dirty="0" smtClean="0"/>
              <a:t>седиште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огранак</a:t>
            </a:r>
            <a:r>
              <a:rPr lang="en-US" dirty="0" smtClean="0"/>
              <a:t> </a:t>
            </a:r>
            <a:r>
              <a:rPr lang="sr-Cyrl-RS" dirty="0" smtClean="0"/>
              <a:t>дома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законом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здравственој</a:t>
            </a:r>
            <a:r>
              <a:rPr lang="vi-VN" dirty="0" smtClean="0"/>
              <a:t> </a:t>
            </a:r>
            <a:r>
              <a:rPr lang="sr-Cyrl-RS" dirty="0" smtClean="0"/>
              <a:t>станици</a:t>
            </a:r>
            <a:r>
              <a:rPr lang="vi-VN" dirty="0" smtClean="0"/>
              <a:t> </a:t>
            </a:r>
            <a:r>
              <a:rPr lang="sr-Cyrl-RS" dirty="0" smtClean="0"/>
              <a:t>обезбеђује</a:t>
            </a:r>
            <a:r>
              <a:rPr lang="vi-VN" dirty="0" smtClean="0"/>
              <a:t> </a:t>
            </a:r>
            <a:r>
              <a:rPr lang="sr-Cyrl-RS" dirty="0" smtClean="0"/>
              <a:t>се</a:t>
            </a:r>
            <a:r>
              <a:rPr lang="vi-VN" dirty="0" smtClean="0"/>
              <a:t> </a:t>
            </a:r>
            <a:r>
              <a:rPr lang="sr-Cyrl-RS" dirty="0" smtClean="0"/>
              <a:t>најмање</a:t>
            </a:r>
            <a:r>
              <a:rPr lang="vi-VN" dirty="0" smtClean="0"/>
              <a:t> </a:t>
            </a:r>
            <a:r>
              <a:rPr lang="sr-Cyrl-RS" dirty="0" smtClean="0"/>
              <a:t>здравствена</a:t>
            </a:r>
            <a:r>
              <a:rPr lang="vi-VN" dirty="0" smtClean="0"/>
              <a:t> </a:t>
            </a:r>
            <a:r>
              <a:rPr lang="sr-Cyrl-RS" dirty="0" smtClean="0"/>
              <a:t>делатност</a:t>
            </a:r>
            <a:r>
              <a:rPr lang="vi-VN" dirty="0" smtClean="0"/>
              <a:t> </a:t>
            </a:r>
            <a:r>
              <a:rPr lang="sr-Cyrl-RS" dirty="0" smtClean="0"/>
              <a:t>опште</a:t>
            </a:r>
            <a:r>
              <a:rPr lang="vi-VN" dirty="0" smtClean="0"/>
              <a:t> </a:t>
            </a:r>
            <a:r>
              <a:rPr lang="sr-Cyrl-RS" dirty="0" smtClean="0"/>
              <a:t>медицине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здравствена</a:t>
            </a:r>
            <a:r>
              <a:rPr lang="vi-VN" dirty="0" smtClean="0"/>
              <a:t> </a:t>
            </a:r>
            <a:r>
              <a:rPr lang="sr-Cyrl-RS" dirty="0" smtClean="0"/>
              <a:t>заштита</a:t>
            </a:r>
            <a:r>
              <a:rPr lang="vi-VN" dirty="0" smtClean="0"/>
              <a:t> </a:t>
            </a:r>
            <a:r>
              <a:rPr lang="sr-Cyrl-RS" dirty="0" smtClean="0"/>
              <a:t>деце</a:t>
            </a:r>
            <a:r>
              <a:rPr lang="vi-VN" dirty="0" smtClean="0"/>
              <a:t>. </a:t>
            </a:r>
          </a:p>
          <a:p>
            <a:r>
              <a:rPr lang="sr-Cyrl-RS" dirty="0" smtClean="0"/>
              <a:t>У</a:t>
            </a:r>
            <a:r>
              <a:rPr lang="sv-SE" dirty="0" smtClean="0"/>
              <a:t> </a:t>
            </a:r>
            <a:r>
              <a:rPr lang="sr-Cyrl-RS" dirty="0" smtClean="0"/>
              <a:t>здравственој</a:t>
            </a:r>
            <a:r>
              <a:rPr lang="sv-SE" dirty="0" smtClean="0"/>
              <a:t> </a:t>
            </a:r>
            <a:r>
              <a:rPr lang="sr-Cyrl-RS" dirty="0" smtClean="0"/>
              <a:t>амбуланти</a:t>
            </a:r>
            <a:r>
              <a:rPr lang="sv-SE" dirty="0" smtClean="0"/>
              <a:t> </a:t>
            </a:r>
            <a:r>
              <a:rPr lang="sr-Cyrl-RS" dirty="0" smtClean="0"/>
              <a:t>обезбеђује</a:t>
            </a:r>
            <a:r>
              <a:rPr lang="sv-SE" dirty="0" smtClean="0"/>
              <a:t> </a:t>
            </a:r>
            <a:r>
              <a:rPr lang="sr-Cyrl-RS" dirty="0" smtClean="0"/>
              <a:t>се</a:t>
            </a:r>
            <a:r>
              <a:rPr lang="sv-SE" dirty="0" smtClean="0"/>
              <a:t> </a:t>
            </a:r>
            <a:r>
              <a:rPr lang="sr-Cyrl-RS" dirty="0" smtClean="0"/>
              <a:t>најмање</a:t>
            </a:r>
            <a:r>
              <a:rPr lang="sv-SE" dirty="0" smtClean="0"/>
              <a:t> </a:t>
            </a:r>
            <a:r>
              <a:rPr lang="sr-Cyrl-RS" dirty="0" smtClean="0"/>
              <a:t>здравствена</a:t>
            </a:r>
            <a:r>
              <a:rPr lang="sv-SE" dirty="0" smtClean="0"/>
              <a:t> </a:t>
            </a:r>
            <a:r>
              <a:rPr lang="sr-Cyrl-RS" dirty="0" smtClean="0"/>
              <a:t>делатност</a:t>
            </a:r>
            <a:r>
              <a:rPr lang="sv-SE" dirty="0" smtClean="0"/>
              <a:t> </a:t>
            </a:r>
            <a:r>
              <a:rPr lang="sr-Cyrl-RS" dirty="0" smtClean="0"/>
              <a:t>опште</a:t>
            </a:r>
            <a:r>
              <a:rPr lang="sv-SE" dirty="0" smtClean="0"/>
              <a:t> </a:t>
            </a:r>
            <a:r>
              <a:rPr lang="sr-Cyrl-RS" dirty="0" smtClean="0"/>
              <a:t>медицине</a:t>
            </a:r>
            <a:r>
              <a:rPr lang="sv-SE" dirty="0" smtClean="0"/>
              <a:t>. </a:t>
            </a:r>
          </a:p>
          <a:p>
            <a:r>
              <a:rPr lang="sr-Cyrl-RS" dirty="0" smtClean="0"/>
              <a:t>Изузетно</a:t>
            </a:r>
            <a:r>
              <a:rPr lang="en-US" dirty="0" smtClean="0"/>
              <a:t>,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подручјима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специфичним</a:t>
            </a:r>
            <a:r>
              <a:rPr lang="en-US" dirty="0" smtClean="0"/>
              <a:t> </a:t>
            </a:r>
            <a:r>
              <a:rPr lang="sr-Cyrl-RS" dirty="0" smtClean="0"/>
              <a:t>потребама</a:t>
            </a:r>
            <a:r>
              <a:rPr lang="en-US" dirty="0" smtClean="0"/>
              <a:t> </a:t>
            </a:r>
            <a:r>
              <a:rPr lang="sr-Cyrl-RS" dirty="0" smtClean="0"/>
              <a:t>пружања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 </a:t>
            </a:r>
            <a:r>
              <a:rPr lang="sr-Cyrl-RS" dirty="0" smtClean="0"/>
              <a:t>становништву</a:t>
            </a:r>
            <a:r>
              <a:rPr lang="en-US" dirty="0" smtClean="0"/>
              <a:t>, </a:t>
            </a:r>
            <a:r>
              <a:rPr lang="sr-Cyrl-RS" dirty="0" smtClean="0"/>
              <a:t>где</a:t>
            </a:r>
            <a:r>
              <a:rPr lang="en-US" dirty="0" smtClean="0"/>
              <a:t> </a:t>
            </a:r>
            <a:r>
              <a:rPr lang="sr-Cyrl-RS" dirty="0" smtClean="0"/>
              <a:t>саобраћајни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географски</a:t>
            </a:r>
            <a:r>
              <a:rPr lang="en-US" dirty="0" smtClean="0"/>
              <a:t> </a:t>
            </a:r>
            <a:r>
              <a:rPr lang="sr-Cyrl-RS" dirty="0" smtClean="0"/>
              <a:t>услови</a:t>
            </a:r>
            <a:r>
              <a:rPr lang="en-US" dirty="0" smtClean="0"/>
              <a:t> </a:t>
            </a:r>
            <a:r>
              <a:rPr lang="sr-Cyrl-RS" dirty="0" smtClean="0"/>
              <a:t>то</a:t>
            </a:r>
            <a:r>
              <a:rPr lang="en-US" dirty="0" smtClean="0"/>
              <a:t> </a:t>
            </a:r>
            <a:r>
              <a:rPr lang="sr-Cyrl-RS" dirty="0" smtClean="0"/>
              <a:t>оправдавају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дому</a:t>
            </a:r>
            <a:r>
              <a:rPr lang="en-US" dirty="0" smtClean="0"/>
              <a:t> </a:t>
            </a:r>
            <a:r>
              <a:rPr lang="sr-Cyrl-RS" dirty="0" smtClean="0"/>
              <a:t>здравља</a:t>
            </a:r>
            <a:r>
              <a:rPr lang="en-US" dirty="0" smtClean="0"/>
              <a:t> </a:t>
            </a:r>
            <a:r>
              <a:rPr lang="sr-Cyrl-RS" dirty="0" smtClean="0"/>
              <a:t>може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организовати</a:t>
            </a:r>
            <a:r>
              <a:rPr lang="en-US" dirty="0" smtClean="0"/>
              <a:t> </a:t>
            </a:r>
            <a:r>
              <a:rPr lang="sr-Cyrl-RS" dirty="0" smtClean="0"/>
              <a:t>стационар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ванболничко</a:t>
            </a:r>
            <a:r>
              <a:rPr lang="en-US" dirty="0" smtClean="0"/>
              <a:t> </a:t>
            </a:r>
            <a:r>
              <a:rPr lang="sr-Cyrl-RS" dirty="0" smtClean="0"/>
              <a:t>породилиште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Планом</a:t>
            </a:r>
            <a:r>
              <a:rPr lang="en-US" dirty="0" smtClean="0"/>
              <a:t> </a:t>
            </a:r>
            <a:r>
              <a:rPr lang="sr-Cyrl-RS" dirty="0" smtClean="0"/>
              <a:t>мреже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5" name="~PP2417.WAV">
            <a:hlinkClick r:id="" action="ppaction://media"/>
          </p:cNvPr>
          <p:cNvPicPr>
            <a:picLocks noRot="1" noChangeAspect="1"/>
          </p:cNvPicPr>
          <p:nvPr>
            <a:wavAudioFile r:embed="rId1" name="~PP241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4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172400" cy="4176464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Апотекарска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</a:t>
            </a:r>
            <a:r>
              <a:rPr lang="en-US" sz="2200" dirty="0" smtClean="0"/>
              <a:t>e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u="sng" dirty="0" smtClean="0"/>
              <a:t>Апотекарску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установу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јединица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локалне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самоуправе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</a:p>
          <a:p>
            <a:endParaRPr lang="en-US" sz="2200" dirty="0"/>
          </a:p>
        </p:txBody>
      </p:sp>
      <p:pic>
        <p:nvPicPr>
          <p:cNvPr id="5" name="~PP2671.WAV">
            <a:hlinkClick r:id="" action="ppaction://media"/>
          </p:cNvPr>
          <p:cNvPicPr>
            <a:picLocks noRot="1" noChangeAspect="1"/>
          </p:cNvPicPr>
          <p:nvPr>
            <a:wavAudioFile r:embed="rId1" name="~PP267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Под апотеком, подразумева се апотекарска установа, апотека</a:t>
            </a:r>
            <a:r>
              <a:rPr lang="en-US" sz="2200" dirty="0" smtClean="0"/>
              <a:t> -</a:t>
            </a:r>
            <a:r>
              <a:rPr lang="ru-RU" sz="2200" dirty="0" smtClean="0"/>
              <a:t> приватна пракса, апотека дома здравља и апотека као организациони део друге здравствене установе на примарном нивоу здравствене заштите у складу са законом.  </a:t>
            </a:r>
            <a:endParaRPr lang="en-US" sz="2200" dirty="0" smtClean="0"/>
          </a:p>
          <a:p>
            <a:endParaRPr lang="ru-RU" sz="2200" dirty="0" smtClean="0"/>
          </a:p>
          <a:p>
            <a:r>
              <a:rPr lang="ru-RU" sz="2200" dirty="0" smtClean="0"/>
              <a:t>Апотекарску делатност обавља магистар фармације, односно магистар фармације са одговарајућом специјализацијом и фармацеутски техничар са одговарајућом школом здравствене струке.  </a:t>
            </a:r>
          </a:p>
          <a:p>
            <a:endParaRPr lang="en-US" sz="2200" dirty="0"/>
          </a:p>
        </p:txBody>
      </p:sp>
      <p:pic>
        <p:nvPicPr>
          <p:cNvPr id="5" name="~PP2090.WAV">
            <a:hlinkClick r:id="" action="ppaction://media"/>
          </p:cNvPr>
          <p:cNvPicPr>
            <a:picLocks noRot="1" noChangeAspect="1"/>
          </p:cNvPicPr>
          <p:nvPr>
            <a:wavAudioFile r:embed="rId1" name="~PP209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124744"/>
            <a:ext cx="7704856" cy="5475008"/>
          </a:xfrm>
        </p:spPr>
        <p:txBody>
          <a:bodyPr>
            <a:normAutofit fontScale="70000" lnSpcReduction="20000"/>
          </a:bodyPr>
          <a:lstStyle/>
          <a:p>
            <a:pPr marL="0" indent="0">
              <a:buFont typeface="Wingdings" pitchFamily="2" charset="2"/>
              <a:buChar char="ü"/>
            </a:pPr>
            <a:r>
              <a:rPr lang="ru-RU" b="1" dirty="0" smtClean="0"/>
              <a:t>Апотекарска делатност на територији Републике Србије обавља се у:  </a:t>
            </a:r>
            <a:endParaRPr lang="en-US" b="1" dirty="0" smtClean="0"/>
          </a:p>
          <a:p>
            <a:pPr marL="0" indent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1) апотекарској установи  </a:t>
            </a:r>
            <a:endParaRPr lang="en-US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2) апотеци дома здравља, односно апотеци као организационом делу друге здравствене установе на примарном нивоу здравствене заштите у складу са законом  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3) апотеци као организационом делу здравствене установе на секундарном</a:t>
            </a:r>
            <a:r>
              <a:rPr lang="en-US" dirty="0" smtClean="0"/>
              <a:t>,</a:t>
            </a:r>
            <a:r>
              <a:rPr lang="ru-RU" dirty="0" smtClean="0"/>
              <a:t> или терцијарном нивоу здравствене заштите, односно здравствене установе која обавља делатност на више нивоа здравствене заштите, тј. у болничкој апотеци  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ru-RU" dirty="0" smtClean="0"/>
              <a:t>4) </a:t>
            </a:r>
            <a:r>
              <a:rPr lang="en-US" dirty="0" smtClean="0"/>
              <a:t>a</a:t>
            </a:r>
            <a:r>
              <a:rPr lang="ru-RU" dirty="0" smtClean="0"/>
              <a:t>потеци</a:t>
            </a:r>
            <a:r>
              <a:rPr lang="en-US" dirty="0" smtClean="0"/>
              <a:t> -</a:t>
            </a:r>
            <a:r>
              <a:rPr lang="ru-RU" dirty="0" smtClean="0"/>
              <a:t> приватној пракси  </a:t>
            </a:r>
          </a:p>
          <a:p>
            <a:endParaRPr lang="en-US" dirty="0"/>
          </a:p>
        </p:txBody>
      </p:sp>
      <p:pic>
        <p:nvPicPr>
          <p:cNvPr id="5" name="~PP1559.WAV">
            <a:hlinkClick r:id="" action="ppaction://media"/>
          </p:cNvPr>
          <p:cNvPicPr>
            <a:picLocks noRot="1" noChangeAspect="1"/>
          </p:cNvPicPr>
          <p:nvPr>
            <a:wavAudioFile r:embed="rId1" name="~PP155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836712"/>
            <a:ext cx="7776864" cy="5330992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Char char="ü"/>
            </a:pPr>
            <a:r>
              <a:rPr lang="ru-RU" sz="2000" dirty="0" smtClean="0"/>
              <a:t>Апотекарска делатност је здравствена делатност којом се </a:t>
            </a:r>
            <a:r>
              <a:rPr lang="en-US" sz="2000" dirty="0" smtClean="0"/>
              <a:t> </a:t>
            </a:r>
            <a:r>
              <a:rPr lang="ru-RU" sz="2000" dirty="0" smtClean="0"/>
              <a:t>обезбеђује фармацеутска здравствена заштита грађана, а која се спроводи кроз систем здравствене заштите и обавља на примарном, секундарном и терцијарном нивоу здравствене заштите и у приватној пракси.  </a:t>
            </a:r>
            <a:endParaRPr lang="en-US" sz="2000" dirty="0" smtClean="0"/>
          </a:p>
          <a:p>
            <a:pPr marL="0" indent="0">
              <a:buNone/>
            </a:pPr>
            <a:endParaRPr lang="ru-RU" sz="1200" b="1" dirty="0" smtClean="0"/>
          </a:p>
          <a:p>
            <a:pPr marL="0" indent="0">
              <a:buNone/>
            </a:pPr>
            <a:r>
              <a:rPr lang="ru-RU" sz="2000" b="1" dirty="0" smtClean="0"/>
              <a:t>Апотекарска делатност обухвата:  </a:t>
            </a:r>
            <a:endParaRPr lang="en-US" sz="2000" b="1" dirty="0" smtClean="0"/>
          </a:p>
          <a:p>
            <a:pPr marL="0" indent="0">
              <a:buNone/>
            </a:pPr>
            <a:endParaRPr lang="ru-RU" sz="1200" dirty="0" smtClean="0"/>
          </a:p>
          <a:p>
            <a:pPr>
              <a:buNone/>
            </a:pPr>
            <a:r>
              <a:rPr lang="ru-RU" sz="2000" dirty="0" smtClean="0"/>
              <a:t>1) снабдевање становништва, здравствених установа, приватне праксе и других правних лица лековима и медицинским средствима у складу са законом  </a:t>
            </a:r>
            <a:endParaRPr lang="en-US" sz="2000" dirty="0" smtClean="0"/>
          </a:p>
          <a:p>
            <a:endParaRPr lang="ru-RU" sz="1200" dirty="0" smtClean="0"/>
          </a:p>
          <a:p>
            <a:pPr>
              <a:buNone/>
            </a:pPr>
            <a:r>
              <a:rPr lang="ru-RU" sz="2000" dirty="0" smtClean="0"/>
              <a:t>2) спровођење превентивних мера за очување, заштиту и унапређење здравља становништва, односно промоцију здравља, превенцију болести и здравствено васпитање  </a:t>
            </a:r>
            <a:endParaRPr lang="en-US" sz="2000" dirty="0" smtClean="0"/>
          </a:p>
          <a:p>
            <a:endParaRPr lang="ru-RU" sz="1200" dirty="0" smtClean="0"/>
          </a:p>
          <a:p>
            <a:pPr>
              <a:buNone/>
            </a:pPr>
            <a:r>
              <a:rPr lang="ru-RU" sz="2000" dirty="0" smtClean="0"/>
              <a:t>3) издавање лекова и медицинских средстава, уз давање савета о њиховом чувању, року употребе, примени, нежељеним реакцијама и интеракцијама, правилној употреби и одлагању  </a:t>
            </a:r>
            <a:endParaRPr lang="ru-RU" sz="2000" dirty="0"/>
          </a:p>
        </p:txBody>
      </p:sp>
      <p:pic>
        <p:nvPicPr>
          <p:cNvPr id="5" name="~PP3650.WAV">
            <a:hlinkClick r:id="" action="ppaction://media"/>
          </p:cNvPr>
          <p:cNvPicPr>
            <a:picLocks noRot="1" noChangeAspect="1"/>
          </p:cNvPicPr>
          <p:nvPr>
            <a:wavAudioFile r:embed="rId1" name="~PP365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6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3309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4) унапређивање фармакотерапијских мера и поступака у рационалној примени лекова и медицинских средстава и пружање информација општој и стручној јавности о лековима и медицинским средствима у складу са законом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5) учешће у изради и спровођењу фармакотерапијских протокола  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6) пријављивање нежељених догађаја и нежељених реакција на лекове и медицинска средства, односно фалсификованих лекова и медицинских средстав</a:t>
            </a:r>
            <a:r>
              <a:rPr lang="en-US" sz="2200" dirty="0" smtClean="0"/>
              <a:t>a</a:t>
            </a:r>
            <a:r>
              <a:rPr lang="ru-RU" sz="2200" dirty="0" smtClean="0"/>
              <a:t> у складу са законом којим се уређују лекови и законом којим се уређују медицинска средства  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7) праћење исхода терапије, у циљу оптимизације терапије и побољшања исхода лечења, праћењем одређених параметара  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8) указивање на могуће интеракције лекова са другим лековима, храном и др., као и избегавање нежељеног терапијског дуплирања примене лекова  </a:t>
            </a:r>
          </a:p>
          <a:p>
            <a:endParaRPr lang="en-US" sz="2200" dirty="0"/>
          </a:p>
        </p:txBody>
      </p:sp>
      <p:pic>
        <p:nvPicPr>
          <p:cNvPr id="5" name="~PP1434.WAV">
            <a:hlinkClick r:id="" action="ppaction://media"/>
          </p:cNvPr>
          <p:cNvPicPr>
            <a:picLocks noRot="1" noChangeAspect="1"/>
          </p:cNvPicPr>
          <p:nvPr>
            <a:wavAudioFile r:embed="rId1" name="~PP14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424936" cy="540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9) израду и издавање магистралних, односно галенских лекова</a:t>
            </a:r>
            <a:endParaRPr lang="en-US" sz="2200" dirty="0" smtClean="0"/>
          </a:p>
          <a:p>
            <a:pPr>
              <a:buNone/>
            </a:pPr>
            <a:r>
              <a:rPr lang="ru-RU" sz="1000" dirty="0" smtClean="0"/>
              <a:t>  </a:t>
            </a:r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10) повлачење, односно повраћај лекова и медицинских средстава из промета на мало у складу са законом и смерницама добре праксе у дистрибуцији  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11) управљање фармацеутским отпадом у складу са прописима којима се уређује управљање отпадом  </a:t>
            </a:r>
            <a:endParaRPr lang="en-US" sz="22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12) сарадњу са другим здравственим радницима у вези са применом лекова и медицинских средстав</a:t>
            </a:r>
            <a:r>
              <a:rPr lang="en-US" sz="2200" dirty="0" smtClean="0"/>
              <a:t>a</a:t>
            </a:r>
            <a:r>
              <a:rPr lang="ru-RU" sz="2200" dirty="0" smtClean="0"/>
              <a:t>  </a:t>
            </a:r>
            <a:endParaRPr lang="en-US" sz="2200" dirty="0" smtClean="0"/>
          </a:p>
          <a:p>
            <a:endParaRPr lang="en-US" sz="1000" dirty="0" smtClean="0"/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ru-RU" sz="2200" dirty="0" smtClean="0"/>
              <a:t>13) друге фармацеутске услуге и послове апотекарске делатност</a:t>
            </a:r>
            <a:r>
              <a:rPr lang="sr-Cyrl-RS" sz="2200" dirty="0" smtClean="0"/>
              <a:t>и</a:t>
            </a:r>
            <a:r>
              <a:rPr lang="ru-RU" sz="2200" dirty="0" smtClean="0"/>
              <a:t> у складу са законом  </a:t>
            </a:r>
            <a:endParaRPr lang="en-US" sz="2200" dirty="0" smtClean="0"/>
          </a:p>
          <a:p>
            <a:endParaRPr lang="ru-RU" sz="1000" dirty="0" smtClean="0"/>
          </a:p>
          <a:p>
            <a:pPr marL="0" indent="0">
              <a:buFont typeface="Wingdings" pitchFamily="2" charset="2"/>
              <a:buChar char="ü"/>
            </a:pPr>
            <a:r>
              <a:rPr lang="ru-RU" sz="2200" dirty="0" smtClean="0"/>
              <a:t>Поред промета лекова и медицинских средстава на мало, апотека може вршити промет и другим производима за унапређење и очување здравља, као и предметима опште употребе у складу са законом.  </a:t>
            </a:r>
            <a:endParaRPr lang="en-US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Font typeface="Wingdings" pitchFamily="2" charset="2"/>
              <a:buChar char="ü"/>
            </a:pPr>
            <a:r>
              <a:rPr lang="ru-RU" sz="2200" dirty="0" smtClean="0"/>
              <a:t>Листу производа који се, поред лекова и медицинских средстава, могу продавати у апотеци, прописује министар.  </a:t>
            </a:r>
          </a:p>
          <a:p>
            <a:endParaRPr lang="en-US" sz="2200" dirty="0"/>
          </a:p>
        </p:txBody>
      </p:sp>
      <p:pic>
        <p:nvPicPr>
          <p:cNvPr id="5" name="~PP3168.WAV">
            <a:hlinkClick r:id="" action="ppaction://media"/>
          </p:cNvPr>
          <p:cNvPicPr>
            <a:picLocks noRot="1" noChangeAspect="1"/>
          </p:cNvPicPr>
          <p:nvPr>
            <a:wavAudioFile r:embed="rId1" name="~PP316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1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239000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Апотекарска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установа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908720"/>
            <a:ext cx="7488832" cy="5691032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Char char="ü"/>
            </a:pPr>
            <a:r>
              <a:rPr lang="ru-RU" sz="2400" dirty="0" smtClean="0"/>
              <a:t>Седиште апотекарске установе, као и њени огранци, могу у свом саставу имати организационе јединице ван седишта, односно огранка, организоване као:  </a:t>
            </a:r>
            <a:endParaRPr lang="en-US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1) апотекарска јединица  </a:t>
            </a:r>
          </a:p>
          <a:p>
            <a:pPr>
              <a:buNone/>
            </a:pPr>
            <a:r>
              <a:rPr lang="ru-RU" sz="2400" dirty="0" smtClean="0"/>
              <a:t>2) апотекарска станица  </a:t>
            </a:r>
          </a:p>
          <a:p>
            <a:pPr>
              <a:buNone/>
            </a:pPr>
            <a:r>
              <a:rPr lang="ru-RU" sz="2400" dirty="0" smtClean="0"/>
              <a:t>3) централни магацин  </a:t>
            </a:r>
          </a:p>
          <a:p>
            <a:pPr>
              <a:buNone/>
            </a:pPr>
            <a:r>
              <a:rPr lang="ru-RU" sz="2400" dirty="0" smtClean="0"/>
              <a:t>4) галенска лабораторија апотеке  </a:t>
            </a:r>
          </a:p>
          <a:p>
            <a:pPr>
              <a:buNone/>
            </a:pPr>
            <a:r>
              <a:rPr lang="ru-RU" sz="2400" dirty="0" smtClean="0"/>
              <a:t>5) контролна лабораторија </a:t>
            </a:r>
            <a:endParaRPr lang="en-US" sz="2400" dirty="0" smtClean="0"/>
          </a:p>
          <a:p>
            <a:endParaRPr lang="en-US" sz="2400" dirty="0"/>
          </a:p>
        </p:txBody>
      </p:sp>
      <p:pic>
        <p:nvPicPr>
          <p:cNvPr id="5" name="~PP3956.WAV">
            <a:hlinkClick r:id="" action="ppaction://media"/>
          </p:cNvPr>
          <p:cNvPicPr>
            <a:picLocks noRot="1" noChangeAspect="1"/>
          </p:cNvPicPr>
          <p:nvPr>
            <a:wavAudioFile r:embed="rId1" name="~PP395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9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Cyrl-CS" sz="2400" dirty="0" smtClean="0">
              <a:solidFill>
                <a:prstClr val="black"/>
              </a:solidFill>
              <a:latin typeface="+mn-lt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CS" sz="24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Здравствена заштита јесте организована и свеобухватна делатност друштва са основним циљем да се оствари највиши могући ниво очувања здравља грађана, породице и друштва у целини.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Cyrl-CS" sz="2400" dirty="0" smtClean="0">
              <a:solidFill>
                <a:prstClr val="black"/>
              </a:solidFill>
              <a:latin typeface="+mn-lt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CS" sz="24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Здравствену заштиту чине мере  и активности на очувању и унапређењу здравља грађана, спречавању, сузбијању и раном откривању болести, повреда и других поремећаја здравља и благовременом и ефикасном лечењу и рехабилитацији.</a:t>
            </a:r>
          </a:p>
          <a:p>
            <a:endParaRPr lang="en-US" dirty="0"/>
          </a:p>
        </p:txBody>
      </p:sp>
      <p:pic>
        <p:nvPicPr>
          <p:cNvPr id="4" name="~PP3321.WAV">
            <a:hlinkClick r:id="" action="ppaction://media"/>
          </p:cNvPr>
          <p:cNvPicPr>
            <a:picLocks noRot="1" noChangeAspect="1"/>
          </p:cNvPicPr>
          <p:nvPr>
            <a:wavAudioFile r:embed="rId1" name="~PP332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239000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172400" cy="5547016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sr-Cyrl-RS" dirty="0" smtClean="0"/>
              <a:t>здравствена</a:t>
            </a:r>
            <a:r>
              <a:rPr lang="en-US" dirty="0" smtClean="0"/>
              <a:t> </a:t>
            </a:r>
            <a:r>
              <a:rPr lang="sr-Cyrl-RS" dirty="0" smtClean="0"/>
              <a:t>установа</a:t>
            </a:r>
            <a:r>
              <a:rPr lang="en-US" dirty="0" smtClean="0"/>
              <a:t> </a:t>
            </a:r>
            <a:r>
              <a:rPr lang="sr-Cyrl-RS" dirty="0" smtClean="0"/>
              <a:t>која</a:t>
            </a:r>
            <a:r>
              <a:rPr lang="en-US" dirty="0" smtClean="0"/>
              <a:t>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примарном</a:t>
            </a:r>
            <a:r>
              <a:rPr lang="en-US" dirty="0" smtClean="0"/>
              <a:t> </a:t>
            </a:r>
            <a:r>
              <a:rPr lang="sr-Cyrl-RS" dirty="0" smtClean="0"/>
              <a:t>нивоу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која</a:t>
            </a:r>
            <a:r>
              <a:rPr lang="en-US" dirty="0" smtClean="0"/>
              <a:t> </a:t>
            </a:r>
            <a:r>
              <a:rPr lang="sr-Cyrl-RS" dirty="0" smtClean="0"/>
              <a:t>спроводи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појединих</a:t>
            </a:r>
            <a:r>
              <a:rPr lang="en-US" dirty="0" smtClean="0"/>
              <a:t> </a:t>
            </a:r>
            <a:r>
              <a:rPr lang="sr-Cyrl-RS" dirty="0" smtClean="0"/>
              <a:t>групација</a:t>
            </a:r>
            <a:r>
              <a:rPr lang="en-US" dirty="0" smtClean="0"/>
              <a:t> </a:t>
            </a:r>
            <a:r>
              <a:rPr lang="sr-Cyrl-RS" dirty="0" smtClean="0"/>
              <a:t>становништва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из</a:t>
            </a:r>
            <a:r>
              <a:rPr lang="en-US" dirty="0" smtClean="0"/>
              <a:t> </a:t>
            </a:r>
            <a:r>
              <a:rPr lang="sr-Cyrl-RS" dirty="0" smtClean="0"/>
              <a:t>поједине</a:t>
            </a:r>
            <a:r>
              <a:rPr lang="en-US" dirty="0" smtClean="0"/>
              <a:t> </a:t>
            </a:r>
            <a:r>
              <a:rPr lang="sr-Cyrl-RS" dirty="0" smtClean="0"/>
              <a:t>области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примарном</a:t>
            </a:r>
            <a:r>
              <a:rPr lang="en-US" dirty="0" smtClean="0"/>
              <a:t> </a:t>
            </a:r>
            <a:r>
              <a:rPr lang="sr-Cyrl-RS" dirty="0" smtClean="0"/>
              <a:t>нивоу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 </a:t>
            </a:r>
            <a:r>
              <a:rPr lang="sr-Cyrl-RS" dirty="0" smtClean="0"/>
              <a:t>оснива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као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1)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здравствену</a:t>
            </a:r>
            <a:r>
              <a:rPr lang="pl-PL" dirty="0" smtClean="0"/>
              <a:t> </a:t>
            </a:r>
            <a:r>
              <a:rPr lang="sr-Cyrl-RS" dirty="0" smtClean="0"/>
              <a:t>заштиту</a:t>
            </a:r>
            <a:r>
              <a:rPr lang="pl-PL" dirty="0" smtClean="0"/>
              <a:t> </a:t>
            </a:r>
            <a:r>
              <a:rPr lang="sr-Cyrl-RS" dirty="0" smtClean="0"/>
              <a:t>студената</a:t>
            </a:r>
            <a:r>
              <a:rPr lang="pl-PL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2)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здравствену</a:t>
            </a:r>
            <a:r>
              <a:rPr lang="pl-PL" dirty="0" smtClean="0"/>
              <a:t> </a:t>
            </a:r>
            <a:r>
              <a:rPr lang="sr-Cyrl-RS" dirty="0" smtClean="0"/>
              <a:t>заштиту</a:t>
            </a:r>
            <a:r>
              <a:rPr lang="pl-PL" dirty="0" smtClean="0"/>
              <a:t> </a:t>
            </a:r>
            <a:r>
              <a:rPr lang="sr-Cyrl-RS" dirty="0" smtClean="0"/>
              <a:t>радника</a:t>
            </a:r>
            <a:r>
              <a:rPr lang="pl-PL" dirty="0" smtClean="0"/>
              <a:t> </a:t>
            </a:r>
          </a:p>
          <a:p>
            <a:pPr>
              <a:buNone/>
            </a:pPr>
            <a:r>
              <a:rPr lang="en-US" dirty="0" smtClean="0"/>
              <a:t>	3) </a:t>
            </a:r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ургентну</a:t>
            </a:r>
            <a:r>
              <a:rPr lang="en-US" dirty="0" smtClean="0"/>
              <a:t> </a:t>
            </a:r>
            <a:r>
              <a:rPr lang="sr-Cyrl-RS" dirty="0" smtClean="0"/>
              <a:t>медицину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4) </a:t>
            </a:r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геријатрију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палијативно</a:t>
            </a:r>
            <a:r>
              <a:rPr lang="en-US" dirty="0" smtClean="0"/>
              <a:t> </a:t>
            </a:r>
            <a:r>
              <a:rPr lang="sr-Cyrl-RS" dirty="0" smtClean="0"/>
              <a:t>збрињавање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5) </a:t>
            </a:r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палијативно</a:t>
            </a:r>
            <a:r>
              <a:rPr lang="en-US" dirty="0" smtClean="0"/>
              <a:t> </a:t>
            </a:r>
            <a:r>
              <a:rPr lang="sr-Cyrl-RS" dirty="0" smtClean="0"/>
              <a:t>збрињавање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6)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денталну</a:t>
            </a:r>
            <a:r>
              <a:rPr lang="pl-PL" dirty="0" smtClean="0"/>
              <a:t> </a:t>
            </a:r>
            <a:r>
              <a:rPr lang="sr-Cyrl-RS" dirty="0" smtClean="0"/>
              <a:t>медицину</a:t>
            </a:r>
            <a:r>
              <a:rPr lang="pl-PL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7)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плућне</a:t>
            </a:r>
            <a:r>
              <a:rPr lang="pl-PL" dirty="0" smtClean="0"/>
              <a:t> </a:t>
            </a:r>
            <a:r>
              <a:rPr lang="sr-Cyrl-RS" dirty="0" smtClean="0"/>
              <a:t>болести</a:t>
            </a:r>
            <a:r>
              <a:rPr lang="pl-PL" dirty="0" smtClean="0"/>
              <a:t> </a:t>
            </a:r>
            <a:r>
              <a:rPr lang="sr-Cyrl-RS" dirty="0" smtClean="0"/>
              <a:t>и</a:t>
            </a:r>
            <a:r>
              <a:rPr lang="pl-PL" dirty="0" smtClean="0"/>
              <a:t> </a:t>
            </a:r>
            <a:r>
              <a:rPr lang="sr-Cyrl-RS" dirty="0" smtClean="0"/>
              <a:t>туберкулозу</a:t>
            </a:r>
            <a:r>
              <a:rPr lang="pl-PL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8)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кожне</a:t>
            </a:r>
            <a:r>
              <a:rPr lang="pl-PL" dirty="0" smtClean="0"/>
              <a:t> </a:t>
            </a:r>
            <a:r>
              <a:rPr lang="sr-Cyrl-RS" dirty="0" smtClean="0"/>
              <a:t>и</a:t>
            </a:r>
            <a:r>
              <a:rPr lang="pl-PL" dirty="0" smtClean="0"/>
              <a:t> </a:t>
            </a:r>
            <a:r>
              <a:rPr lang="sr-Cyrl-RS" dirty="0" smtClean="0"/>
              <a:t>венеричне</a:t>
            </a:r>
            <a:r>
              <a:rPr lang="pl-PL" dirty="0" smtClean="0"/>
              <a:t> </a:t>
            </a:r>
            <a:r>
              <a:rPr lang="sr-Cyrl-RS" dirty="0" smtClean="0"/>
              <a:t>болести</a:t>
            </a:r>
            <a:r>
              <a:rPr lang="pl-PL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9)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лабораторијску</a:t>
            </a:r>
            <a:r>
              <a:rPr lang="pl-PL" dirty="0" smtClean="0"/>
              <a:t> </a:t>
            </a:r>
            <a:r>
              <a:rPr lang="sr-Cyrl-RS" dirty="0" smtClean="0"/>
              <a:t>дијагностику</a:t>
            </a:r>
            <a:endParaRPr lang="pl-PL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pl-PL" dirty="0" smtClean="0"/>
              <a:t>10) </a:t>
            </a:r>
            <a:r>
              <a:rPr lang="sr-Cyrl-RS" dirty="0" smtClean="0"/>
              <a:t>завод</a:t>
            </a:r>
            <a:r>
              <a:rPr lang="pl-PL" dirty="0" smtClean="0"/>
              <a:t> </a:t>
            </a:r>
            <a:r>
              <a:rPr lang="sr-Cyrl-RS" dirty="0" smtClean="0"/>
              <a:t>за</a:t>
            </a:r>
            <a:r>
              <a:rPr lang="pl-PL" dirty="0" smtClean="0"/>
              <a:t> </a:t>
            </a:r>
            <a:r>
              <a:rPr lang="sr-Cyrl-RS" dirty="0" smtClean="0"/>
              <a:t>радиолошку</a:t>
            </a:r>
            <a:r>
              <a:rPr lang="pl-PL" dirty="0" smtClean="0"/>
              <a:t> </a:t>
            </a:r>
            <a:r>
              <a:rPr lang="sr-Cyrl-RS" dirty="0" smtClean="0"/>
              <a:t>дијагностику</a:t>
            </a:r>
            <a:r>
              <a:rPr lang="pl-PL" dirty="0" smtClean="0"/>
              <a:t> </a:t>
            </a:r>
            <a:endParaRPr lang="en-US" dirty="0"/>
          </a:p>
        </p:txBody>
      </p:sp>
      <p:pic>
        <p:nvPicPr>
          <p:cNvPr id="4" name="~PP3770.WAV">
            <a:hlinkClick r:id="" action="ppaction://media"/>
          </p:cNvPr>
          <p:cNvPicPr>
            <a:picLocks noRot="1" noChangeAspect="1"/>
          </p:cNvPicPr>
          <p:nvPr>
            <a:wavAudioFile r:embed="rId1" name="~PP377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7992888" cy="4104456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 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специјалистичк</a:t>
            </a:r>
            <a:r>
              <a:rPr lang="en-US" sz="2200" dirty="0" smtClean="0"/>
              <a:t>o </a:t>
            </a:r>
            <a:r>
              <a:rPr lang="sr-Cyrl-RS" sz="2200" dirty="0" smtClean="0"/>
              <a:t>консултативну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. </a:t>
            </a:r>
          </a:p>
          <a:p>
            <a:r>
              <a:rPr lang="sr-Cyrl-RS" sz="2200" u="sng" dirty="0" smtClean="0"/>
              <a:t>Завод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  <a:endParaRPr lang="en-US" sz="2200" u="sng" dirty="0"/>
          </a:p>
        </p:txBody>
      </p:sp>
      <p:pic>
        <p:nvPicPr>
          <p:cNvPr id="4" name="~PP2418.WAV">
            <a:hlinkClick r:id="" action="ppaction://media"/>
          </p:cNvPr>
          <p:cNvPicPr>
            <a:picLocks noRot="1" noChangeAspect="1"/>
          </p:cNvPicPr>
          <p:nvPr>
            <a:wavAudioFile r:embed="rId1" name="~PP241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916832"/>
            <a:ext cx="7239000" cy="23762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КОЈЕ</a:t>
            </a:r>
            <a:r>
              <a:rPr lang="en-US" sz="2800" dirty="0" smtClean="0"/>
              <a:t> </a:t>
            </a:r>
            <a:r>
              <a:rPr lang="sr-Cyrl-RS" sz="2800" dirty="0" smtClean="0"/>
              <a:t>ОБАВЉАЈУ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ЗДРАВСТВЕНУ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b="1" dirty="0" smtClean="0"/>
              <a:t>СЕКУНДАРНОМ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НИВОУ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ЗДРАВСТВЕНЕ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ЗАШТИТЕ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4" name="~PP1141.WAV">
            <a:hlinkClick r:id="" action="ppaction://media"/>
          </p:cNvPr>
          <p:cNvPicPr>
            <a:picLocks noRot="1" noChangeAspect="1"/>
          </p:cNvPicPr>
          <p:nvPr>
            <a:wavAudioFile r:embed="rId1" name="~PP114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9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239000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Болница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172400" cy="5877272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. </a:t>
            </a:r>
          </a:p>
          <a:p>
            <a:r>
              <a:rPr lang="sr-Cyrl-RS" sz="2200" u="sng" dirty="0" smtClean="0"/>
              <a:t>Болницу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наставак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дијагностике</a:t>
            </a:r>
            <a:r>
              <a:rPr lang="en-US" sz="2200" dirty="0" smtClean="0"/>
              <a:t>, </a:t>
            </a:r>
            <a:r>
              <a:rPr lang="sr-Cyrl-RS" sz="2200" dirty="0" smtClean="0"/>
              <a:t>лечења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неге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en-US" sz="2200" dirty="0" smtClean="0"/>
              <a:t> </a:t>
            </a:r>
            <a:r>
              <a:rPr lang="sr-Cyrl-RS" sz="2200" dirty="0" smtClean="0"/>
              <a:t>започете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здравственој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установи,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приватној</a:t>
            </a:r>
            <a:r>
              <a:rPr lang="en-US" sz="2200" dirty="0" smtClean="0"/>
              <a:t> </a:t>
            </a:r>
            <a:r>
              <a:rPr lang="sr-Cyrl-RS" sz="2200" dirty="0" smtClean="0"/>
              <a:t>пракси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када</a:t>
            </a:r>
            <a:r>
              <a:rPr lang="en-US" sz="2200" dirty="0" smtClean="0"/>
              <a:t> </a:t>
            </a:r>
            <a:r>
              <a:rPr lang="sr-Cyrl-RS" sz="2200" dirty="0" smtClean="0"/>
              <a:t>су</a:t>
            </a:r>
            <a:r>
              <a:rPr lang="en-US" sz="2200" dirty="0" smtClean="0"/>
              <a:t> </a:t>
            </a:r>
            <a:r>
              <a:rPr lang="sr-Cyrl-RS" sz="2200" dirty="0" smtClean="0"/>
              <a:t>због</a:t>
            </a:r>
            <a:r>
              <a:rPr lang="en-US" sz="2200" dirty="0" smtClean="0"/>
              <a:t> </a:t>
            </a:r>
            <a:r>
              <a:rPr lang="sr-Cyrl-RS" sz="2200" dirty="0" smtClean="0"/>
              <a:t>сложености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тежине</a:t>
            </a:r>
            <a:r>
              <a:rPr lang="en-US" sz="2200" dirty="0" smtClean="0"/>
              <a:t> </a:t>
            </a:r>
            <a:r>
              <a:rPr lang="sr-Cyrl-RS" sz="2200" dirty="0" smtClean="0"/>
              <a:t>обољења</a:t>
            </a:r>
            <a:r>
              <a:rPr lang="en-US" sz="2200" dirty="0" smtClean="0"/>
              <a:t> </a:t>
            </a:r>
            <a:r>
              <a:rPr lang="sr-Cyrl-RS" sz="2200" dirty="0" smtClean="0"/>
              <a:t>потребни</a:t>
            </a:r>
            <a:r>
              <a:rPr lang="en-US" sz="2200" dirty="0" smtClean="0"/>
              <a:t> </a:t>
            </a:r>
            <a:r>
              <a:rPr lang="sr-Cyrl-RS" sz="2200" dirty="0" smtClean="0"/>
              <a:t>посебни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погледу</a:t>
            </a:r>
            <a:r>
              <a:rPr lang="en-US" sz="2200" dirty="0" smtClean="0"/>
              <a:t> </a:t>
            </a:r>
            <a:r>
              <a:rPr lang="sr-Cyrl-RS" sz="2200" dirty="0" smtClean="0"/>
              <a:t>кадрова</a:t>
            </a:r>
            <a:r>
              <a:rPr lang="en-US" sz="2200" dirty="0" smtClean="0"/>
              <a:t>, </a:t>
            </a:r>
            <a:r>
              <a:rPr lang="sr-Cyrl-RS" sz="2200" dirty="0" smtClean="0"/>
              <a:t>опреме</a:t>
            </a:r>
            <a:r>
              <a:rPr lang="en-US" sz="2200" dirty="0" smtClean="0"/>
              <a:t>, </a:t>
            </a:r>
            <a:r>
              <a:rPr lang="sr-Cyrl-RS" sz="2200" dirty="0" smtClean="0"/>
              <a:t>простора</a:t>
            </a:r>
            <a:r>
              <a:rPr lang="en-US" sz="2200" dirty="0" smtClean="0"/>
              <a:t>, </a:t>
            </a:r>
            <a:r>
              <a:rPr lang="sr-Cyrl-RS" sz="2200" dirty="0" smtClean="0"/>
              <a:t>лекова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медицинских</a:t>
            </a:r>
            <a:r>
              <a:rPr lang="en-US" sz="2200" dirty="0" smtClean="0"/>
              <a:t> </a:t>
            </a:r>
            <a:r>
              <a:rPr lang="sr-Cyrl-RS" sz="2200" dirty="0" smtClean="0"/>
              <a:t>средстава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дужна</a:t>
            </a:r>
            <a:r>
              <a:rPr lang="vi-VN" sz="2200" dirty="0" smtClean="0"/>
              <a:t> </a:t>
            </a:r>
            <a:r>
              <a:rPr lang="sr-Cyrl-RS" sz="2200" dirty="0" smtClean="0"/>
              <a:t>да</a:t>
            </a:r>
            <a:r>
              <a:rPr lang="vi-VN" sz="2200" dirty="0" smtClean="0"/>
              <a:t> </a:t>
            </a:r>
            <a:r>
              <a:rPr lang="sr-Cyrl-RS" sz="2200" dirty="0" smtClean="0"/>
              <a:t>сарађује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домом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пружа</a:t>
            </a:r>
            <a:r>
              <a:rPr lang="vi-VN" sz="2200" dirty="0" smtClean="0"/>
              <a:t> </a:t>
            </a:r>
            <a:r>
              <a:rPr lang="sr-Cyrl-RS" sz="2200" dirty="0" smtClean="0"/>
              <a:t>стручну</a:t>
            </a:r>
            <a:r>
              <a:rPr lang="vi-VN" sz="2200" dirty="0" smtClean="0"/>
              <a:t> </a:t>
            </a:r>
            <a:r>
              <a:rPr lang="sr-Cyrl-RS" sz="2200" dirty="0" smtClean="0"/>
              <a:t>помоћ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спровођењу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примарне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4" name="~PP2194.WAV">
            <a:hlinkClick r:id="" action="ppaction://media"/>
          </p:cNvPr>
          <p:cNvPicPr>
            <a:picLocks noRot="1" noChangeAspect="1"/>
          </p:cNvPicPr>
          <p:nvPr>
            <a:wavAudioFile r:embed="rId1" name="~PP219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39000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Болница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7920880" cy="5691032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може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организационе</a:t>
            </a:r>
            <a:r>
              <a:rPr lang="vi-VN" sz="2200" dirty="0" smtClean="0"/>
              <a:t> </a:t>
            </a:r>
            <a:r>
              <a:rPr lang="sr-Cyrl-RS" sz="2200" dirty="0" smtClean="0"/>
              <a:t>јединице</a:t>
            </a:r>
            <a:r>
              <a:rPr lang="vi-VN" sz="2200" dirty="0" smtClean="0"/>
              <a:t> </a:t>
            </a:r>
            <a:r>
              <a:rPr lang="sr-Cyrl-RS" sz="2200" dirty="0" smtClean="0"/>
              <a:t>изван</a:t>
            </a:r>
            <a:r>
              <a:rPr lang="vi-VN" sz="2200" dirty="0" smtClean="0"/>
              <a:t> </a:t>
            </a:r>
            <a:r>
              <a:rPr lang="sr-Cyrl-RS" sz="2200" dirty="0" smtClean="0"/>
              <a:t>седишта</a:t>
            </a:r>
            <a:r>
              <a:rPr lang="vi-VN" sz="2200" dirty="0" smtClean="0"/>
              <a:t> </a:t>
            </a:r>
            <a:r>
              <a:rPr lang="sr-Cyrl-RS" sz="2200" dirty="0" smtClean="0"/>
              <a:t>болнице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територији</a:t>
            </a:r>
            <a:r>
              <a:rPr lang="vi-VN" sz="2200" dirty="0" smtClean="0"/>
              <a:t> </a:t>
            </a:r>
            <a:r>
              <a:rPr lang="sr-Cyrl-RS" sz="2200" dirty="0" smtClean="0"/>
              <a:t>управног</a:t>
            </a:r>
            <a:r>
              <a:rPr lang="vi-VN" sz="2200" dirty="0" smtClean="0"/>
              <a:t> </a:t>
            </a:r>
            <a:r>
              <a:rPr lang="sr-Cyrl-RS" sz="2200" dirty="0" smtClean="0"/>
              <a:t>округа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којем</a:t>
            </a:r>
            <a:r>
              <a:rPr lang="vi-VN" sz="2200" dirty="0" smtClean="0"/>
              <a:t> </a:t>
            </a:r>
            <a:r>
              <a:rPr lang="sr-Cyrl-RS" sz="2200" dirty="0" smtClean="0"/>
              <a:t>има</a:t>
            </a:r>
            <a:r>
              <a:rPr lang="vi-VN" sz="2200" dirty="0" smtClean="0"/>
              <a:t> </a:t>
            </a:r>
            <a:r>
              <a:rPr lang="sr-Cyrl-RS" sz="2200" dirty="0" smtClean="0"/>
              <a:t>седиште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територији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коју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јавној</a:t>
            </a:r>
            <a:r>
              <a:rPr lang="vi-VN" sz="2200" dirty="0" smtClean="0"/>
              <a:t> </a:t>
            </a:r>
            <a:r>
              <a:rPr lang="sr-Cyrl-RS" sz="2200" dirty="0" smtClean="0"/>
              <a:t>својини</a:t>
            </a:r>
            <a:r>
              <a:rPr lang="vi-VN" sz="2200" dirty="0" smtClean="0"/>
              <a:t> </a:t>
            </a:r>
            <a:r>
              <a:rPr lang="sr-Cyrl-RS" sz="2200" dirty="0" smtClean="0"/>
              <a:t>основана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</a:t>
            </a:r>
            <a:endParaRPr lang="vi-VN" sz="2200" dirty="0" smtClean="0"/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организује</a:t>
            </a:r>
            <a:r>
              <a:rPr lang="en-US" sz="2200" dirty="0" smtClean="0"/>
              <a:t> </a:t>
            </a:r>
            <a:r>
              <a:rPr lang="sr-Cyrl-RS" sz="2200" dirty="0" smtClean="0"/>
              <a:t>свој</a:t>
            </a:r>
            <a:r>
              <a:rPr lang="en-US" sz="2200" dirty="0" smtClean="0"/>
              <a:t> </a:t>
            </a:r>
            <a:r>
              <a:rPr lang="sr-Cyrl-RS" sz="2200" dirty="0" smtClean="0"/>
              <a:t>рад</a:t>
            </a:r>
            <a:r>
              <a:rPr lang="en-US" sz="2200" dirty="0" smtClean="0"/>
              <a:t> </a:t>
            </a:r>
            <a:r>
              <a:rPr lang="sr-Cyrl-RS" sz="2200" dirty="0" smtClean="0"/>
              <a:t>тако</a:t>
            </a:r>
            <a:r>
              <a:rPr lang="en-US" sz="2200" dirty="0" smtClean="0"/>
              <a:t> </a:t>
            </a:r>
            <a:r>
              <a:rPr lang="sr-Cyrl-RS" sz="2200" dirty="0" smtClean="0"/>
              <a:t>да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услуге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пацијентима</a:t>
            </a:r>
            <a:r>
              <a:rPr lang="en-US" sz="2200" dirty="0" smtClean="0"/>
              <a:t> </a:t>
            </a:r>
            <a:r>
              <a:rPr lang="sr-Cyrl-RS" sz="2200" dirty="0" smtClean="0"/>
              <a:t>пружају</a:t>
            </a:r>
            <a:r>
              <a:rPr lang="en-US" sz="2200" dirty="0" smtClean="0"/>
              <a:t> </a:t>
            </a:r>
            <a:r>
              <a:rPr lang="sr-Cyrl-RS" sz="2200" dirty="0" smtClean="0"/>
              <a:t>претежно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амбулантно</a:t>
            </a:r>
            <a:r>
              <a:rPr lang="en-US" sz="2200" dirty="0" smtClean="0"/>
              <a:t>-</a:t>
            </a:r>
            <a:r>
              <a:rPr lang="sr-Cyrl-RS" sz="2200" dirty="0" smtClean="0"/>
              <a:t>поликлиничким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условима</a:t>
            </a:r>
            <a:r>
              <a:rPr lang="en-US" sz="2200" dirty="0" smtClean="0"/>
              <a:t>, </a:t>
            </a:r>
            <a:r>
              <a:rPr lang="sr-Cyrl-RS" sz="2200" dirty="0" smtClean="0"/>
              <a:t>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стационарним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условима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dirty="0" smtClean="0"/>
              <a:t>када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то</a:t>
            </a:r>
            <a:r>
              <a:rPr lang="en-US" sz="2200" dirty="0" smtClean="0"/>
              <a:t> </a:t>
            </a:r>
            <a:r>
              <a:rPr lang="sr-Cyrl-RS" sz="2200" dirty="0" smtClean="0"/>
              <a:t>оправдано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медицински</a:t>
            </a:r>
            <a:r>
              <a:rPr lang="en-US" sz="2200" dirty="0" smtClean="0"/>
              <a:t> </a:t>
            </a:r>
            <a:r>
              <a:rPr lang="sr-Cyrl-RS" sz="2200" dirty="0" smtClean="0"/>
              <a:t>неопходно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продужено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</a:t>
            </a:r>
            <a:r>
              <a:rPr lang="en-US" sz="2200" dirty="0" smtClean="0"/>
              <a:t>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негу</a:t>
            </a:r>
            <a:r>
              <a:rPr lang="en-US" sz="2200" dirty="0" smtClean="0"/>
              <a:t>, </a:t>
            </a:r>
            <a:r>
              <a:rPr lang="sr-Cyrl-RS" sz="2200" dirty="0" smtClean="0"/>
              <a:t>палијативно</a:t>
            </a:r>
            <a:r>
              <a:rPr lang="en-US" sz="2200" dirty="0" smtClean="0"/>
              <a:t> </a:t>
            </a:r>
            <a:r>
              <a:rPr lang="sr-Cyrl-RS" sz="2200" dirty="0" smtClean="0"/>
              <a:t>збрињавање</a:t>
            </a:r>
            <a:r>
              <a:rPr lang="en-US" sz="2200" dirty="0" smtClean="0"/>
              <a:t>, </a:t>
            </a:r>
            <a:r>
              <a:rPr lang="sr-Cyrl-RS" sz="2200" dirty="0" smtClean="0"/>
              <a:t>физикалну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 </a:t>
            </a:r>
            <a:r>
              <a:rPr lang="sr-Cyrl-RS" sz="2200" dirty="0" smtClean="0"/>
              <a:t>оболелих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току</a:t>
            </a:r>
            <a:r>
              <a:rPr lang="en-US" sz="2200" dirty="0" smtClean="0"/>
              <a:t> </a:t>
            </a:r>
            <a:r>
              <a:rPr lang="sr-Cyrl-RS" sz="2200" dirty="0" smtClean="0"/>
              <a:t>дневног</a:t>
            </a:r>
            <a:r>
              <a:rPr lang="en-US" sz="2200" dirty="0" smtClean="0"/>
              <a:t> </a:t>
            </a:r>
            <a:r>
              <a:rPr lang="sr-Cyrl-RS" sz="2200" dirty="0" smtClean="0"/>
              <a:t>рада</a:t>
            </a:r>
            <a:r>
              <a:rPr lang="en-US" sz="2200" dirty="0" smtClean="0"/>
              <a:t> (</a:t>
            </a:r>
            <a:r>
              <a:rPr lang="sr-Cyrl-RS" sz="2200" dirty="0" smtClean="0"/>
              <a:t>дневна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болница</a:t>
            </a:r>
            <a:r>
              <a:rPr lang="en-US" sz="2200" dirty="0" smtClean="0"/>
              <a:t>).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бити</a:t>
            </a:r>
            <a:r>
              <a:rPr lang="en-US" sz="2200" dirty="0" smtClean="0"/>
              <a:t> </a:t>
            </a:r>
            <a:r>
              <a:rPr lang="sr-Cyrl-RS" sz="2200" b="1" dirty="0" smtClean="0"/>
              <a:t>општа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специјална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955.WAV">
            <a:hlinkClick r:id="" action="ppaction://media"/>
          </p:cNvPr>
          <p:cNvPicPr>
            <a:picLocks noRot="1" noChangeAspect="1"/>
          </p:cNvPicPr>
          <p:nvPr>
            <a:wavAudioFile r:embed="rId1" name="~PP295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Општа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934"/>
            <a:ext cx="8424936" cy="6165304"/>
          </a:xfrm>
        </p:spPr>
        <p:txBody>
          <a:bodyPr>
            <a:noAutofit/>
          </a:bodyPr>
          <a:lstStyle/>
          <a:p>
            <a:r>
              <a:rPr lang="sr-Cyrl-RS" sz="1700" b="1" dirty="0" smtClean="0"/>
              <a:t>Општа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болница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пружа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здравствену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заштиту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лицима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свих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узраста</a:t>
            </a:r>
            <a:r>
              <a:rPr lang="en-US" sz="1700" b="1" dirty="0" smtClean="0"/>
              <a:t>, </a:t>
            </a:r>
            <a:r>
              <a:rPr lang="sr-Cyrl-RS" sz="1700" b="1" dirty="0" smtClean="0"/>
              <a:t>оболелих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од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разних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врста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болести</a:t>
            </a:r>
            <a:r>
              <a:rPr lang="en-US" sz="1700" b="1" dirty="0" smtClean="0"/>
              <a:t>.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јавној</a:t>
            </a:r>
            <a:r>
              <a:rPr lang="en-US" sz="1700" dirty="0" smtClean="0"/>
              <a:t> </a:t>
            </a:r>
            <a:r>
              <a:rPr lang="sr-Cyrl-RS" sz="1700" dirty="0" smtClean="0"/>
              <a:t>својини</a:t>
            </a:r>
            <a:r>
              <a:rPr lang="en-US" sz="1700" dirty="0" smtClean="0"/>
              <a:t> </a:t>
            </a:r>
            <a:r>
              <a:rPr lang="sr-Cyrl-RS" sz="1700" dirty="0" smtClean="0"/>
              <a:t>оснива</a:t>
            </a:r>
            <a:r>
              <a:rPr lang="en-US" sz="1700" dirty="0" smtClean="0"/>
              <a:t> </a:t>
            </a:r>
            <a:r>
              <a:rPr lang="sr-Cyrl-RS" sz="1700" dirty="0" smtClean="0"/>
              <a:t>се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територију</a:t>
            </a:r>
            <a:r>
              <a:rPr lang="en-US" sz="1700" dirty="0" smtClean="0"/>
              <a:t> </a:t>
            </a:r>
            <a:r>
              <a:rPr lang="sr-Cyrl-RS" sz="1700" dirty="0" smtClean="0"/>
              <a:t>једне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више</a:t>
            </a:r>
            <a:r>
              <a:rPr lang="en-US" sz="1700" dirty="0" smtClean="0"/>
              <a:t> </a:t>
            </a:r>
            <a:r>
              <a:rPr lang="sr-Cyrl-RS" sz="1700" dirty="0" smtClean="0"/>
              <a:t>јединица</a:t>
            </a:r>
            <a:r>
              <a:rPr lang="en-US" sz="1700" dirty="0" smtClean="0"/>
              <a:t> </a:t>
            </a:r>
            <a:r>
              <a:rPr lang="sr-Cyrl-RS" sz="1700" dirty="0" smtClean="0"/>
              <a:t>локалне</a:t>
            </a:r>
            <a:r>
              <a:rPr lang="en-US" sz="1700" dirty="0" smtClean="0"/>
              <a:t> </a:t>
            </a:r>
            <a:r>
              <a:rPr lang="sr-Cyrl-RS" sz="1700" dirty="0" smtClean="0"/>
              <a:t>самоуправе</a:t>
            </a:r>
            <a:r>
              <a:rPr lang="en-US" sz="1700" dirty="0" smtClean="0"/>
              <a:t>.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мора</a:t>
            </a:r>
            <a:r>
              <a:rPr lang="en-US" sz="1700" dirty="0" smtClean="0"/>
              <a:t> </a:t>
            </a:r>
            <a:r>
              <a:rPr lang="sr-Cyrl-RS" sz="1700" dirty="0" smtClean="0"/>
              <a:t>обављати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  <a:r>
              <a:rPr lang="sr-Cyrl-RS" sz="1700" dirty="0" smtClean="0"/>
              <a:t>најмање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: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1) </a:t>
            </a:r>
            <a:r>
              <a:rPr lang="sr-Cyrl-RS" sz="1700" dirty="0" smtClean="0"/>
              <a:t>пријема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збрињавања</a:t>
            </a:r>
            <a:r>
              <a:rPr lang="en-US" sz="1700" dirty="0" smtClean="0"/>
              <a:t> </a:t>
            </a:r>
            <a:r>
              <a:rPr lang="sr-Cyrl-RS" sz="1700" dirty="0" smtClean="0"/>
              <a:t>хитних</a:t>
            </a:r>
            <a:r>
              <a:rPr lang="en-US" sz="1700" dirty="0" smtClean="0"/>
              <a:t> </a:t>
            </a:r>
            <a:r>
              <a:rPr lang="sr-Cyrl-RS" sz="1700" dirty="0" smtClean="0"/>
              <a:t>стања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2) </a:t>
            </a:r>
            <a:r>
              <a:rPr lang="sr-Cyrl-RS" sz="1700" dirty="0" smtClean="0"/>
              <a:t>специјалистичко консултативне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стационарне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делатности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 </a:t>
            </a:r>
            <a:r>
              <a:rPr lang="sr-Cyrl-RS" sz="1700" dirty="0" smtClean="0"/>
              <a:t>интерне</a:t>
            </a:r>
            <a:r>
              <a:rPr lang="en-US" sz="1700" dirty="0" smtClean="0"/>
              <a:t> </a:t>
            </a:r>
            <a:r>
              <a:rPr lang="sr-Cyrl-RS" sz="1700" dirty="0" smtClean="0"/>
              <a:t>медицине</a:t>
            </a:r>
            <a:r>
              <a:rPr lang="en-US" sz="1700" dirty="0" smtClean="0"/>
              <a:t>, </a:t>
            </a:r>
            <a:r>
              <a:rPr lang="sr-Cyrl-RS" sz="1700" dirty="0" smtClean="0"/>
              <a:t>педијатрије</a:t>
            </a:r>
            <a:r>
              <a:rPr lang="en-US" sz="1700" dirty="0" smtClean="0"/>
              <a:t>, </a:t>
            </a:r>
            <a:r>
              <a:rPr lang="sr-Cyrl-RS" sz="1700" dirty="0" smtClean="0"/>
              <a:t>гинекологије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акушерства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опште</a:t>
            </a:r>
            <a:r>
              <a:rPr lang="en-US" sz="1700" dirty="0" smtClean="0"/>
              <a:t> </a:t>
            </a:r>
            <a:r>
              <a:rPr lang="sr-Cyrl-RS" sz="1700" dirty="0" smtClean="0"/>
              <a:t>хирургије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sv-SE" sz="1700" dirty="0" smtClean="0"/>
              <a:t>3) </a:t>
            </a:r>
            <a:r>
              <a:rPr lang="sr-Cyrl-RS" sz="1700" dirty="0" smtClean="0"/>
              <a:t>лабораторијске</a:t>
            </a:r>
            <a:r>
              <a:rPr lang="sv-SE" sz="1700" dirty="0" smtClean="0"/>
              <a:t>, </a:t>
            </a:r>
            <a:r>
              <a:rPr lang="sr-Cyrl-RS" sz="1700" dirty="0" smtClean="0"/>
              <a:t>радиолошке</a:t>
            </a:r>
            <a:r>
              <a:rPr lang="sv-SE" sz="1700" dirty="0" smtClean="0"/>
              <a:t> </a:t>
            </a:r>
            <a:r>
              <a:rPr lang="sr-Cyrl-RS" sz="1700" dirty="0" smtClean="0"/>
              <a:t>и</a:t>
            </a:r>
            <a:r>
              <a:rPr lang="sv-SE" sz="1700" dirty="0" smtClean="0"/>
              <a:t> </a:t>
            </a:r>
            <a:r>
              <a:rPr lang="sr-Cyrl-RS" sz="1700" dirty="0" smtClean="0"/>
              <a:t>друге</a:t>
            </a:r>
            <a:r>
              <a:rPr lang="sv-SE" sz="1700" dirty="0" smtClean="0"/>
              <a:t> </a:t>
            </a:r>
            <a:r>
              <a:rPr lang="sr-Cyrl-RS" sz="1700" dirty="0" smtClean="0"/>
              <a:t>дијагностике</a:t>
            </a:r>
            <a:r>
              <a:rPr lang="sv-SE" sz="1700" dirty="0" smtClean="0"/>
              <a:t> </a:t>
            </a:r>
            <a:r>
              <a:rPr lang="sr-Cyrl-RS" sz="1700" dirty="0" smtClean="0"/>
              <a:t>у</a:t>
            </a:r>
            <a:r>
              <a:rPr lang="sv-SE" sz="1700" dirty="0" smtClean="0"/>
              <a:t> </a:t>
            </a:r>
            <a:r>
              <a:rPr lang="sr-Cyrl-RS" sz="1700" dirty="0" smtClean="0"/>
              <a:t>складу</a:t>
            </a:r>
            <a:r>
              <a:rPr lang="sv-SE" sz="1700" dirty="0" smtClean="0"/>
              <a:t> </a:t>
            </a:r>
            <a:r>
              <a:rPr lang="sr-Cyrl-RS" sz="1700" dirty="0" smtClean="0"/>
              <a:t>са</a:t>
            </a:r>
            <a:r>
              <a:rPr lang="sv-SE" sz="1700" dirty="0" smtClean="0"/>
              <a:t> </a:t>
            </a:r>
            <a:r>
              <a:rPr lang="sr-Cyrl-RS" sz="1700" dirty="0" smtClean="0"/>
              <a:t>својом</a:t>
            </a:r>
            <a:r>
              <a:rPr lang="sv-SE" sz="1700" dirty="0" smtClean="0"/>
              <a:t> </a:t>
            </a:r>
            <a:r>
              <a:rPr lang="sr-Cyrl-RS" sz="1700" dirty="0" smtClean="0"/>
              <a:t>делатношћу</a:t>
            </a:r>
            <a:r>
              <a:rPr lang="sv-SE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4) </a:t>
            </a:r>
            <a:r>
              <a:rPr lang="sr-Cyrl-RS" sz="1700" dirty="0" smtClean="0"/>
              <a:t>анестезиологије</a:t>
            </a:r>
            <a:r>
              <a:rPr lang="en-US" sz="1700" dirty="0" smtClean="0"/>
              <a:t> </a:t>
            </a:r>
            <a:r>
              <a:rPr lang="sr-Cyrl-RS" sz="1700" dirty="0" smtClean="0"/>
              <a:t>са</a:t>
            </a:r>
            <a:r>
              <a:rPr lang="en-US" sz="1700" dirty="0" smtClean="0"/>
              <a:t> </a:t>
            </a:r>
            <a:r>
              <a:rPr lang="sr-Cyrl-RS" sz="1700" dirty="0" smtClean="0"/>
              <a:t>реаниматологијом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интензивном</a:t>
            </a:r>
            <a:r>
              <a:rPr lang="en-US" sz="1700" dirty="0" smtClean="0"/>
              <a:t> </a:t>
            </a:r>
            <a:r>
              <a:rPr lang="sr-Cyrl-RS" sz="1700" dirty="0" smtClean="0"/>
              <a:t>терапијом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5) </a:t>
            </a:r>
            <a:r>
              <a:rPr lang="sr-Cyrl-RS" sz="1700" dirty="0" smtClean="0"/>
              <a:t>апотекарске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делатности</a:t>
            </a:r>
            <a:r>
              <a:rPr lang="en-US" sz="1700" dirty="0" smtClean="0"/>
              <a:t>, </a:t>
            </a:r>
            <a:r>
              <a:rPr lang="sr-Cyrl-RS" sz="1700" dirty="0" smtClean="0"/>
              <a:t>преко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болничке</a:t>
            </a:r>
            <a:r>
              <a:rPr lang="en-US" sz="1700" dirty="0" smtClean="0"/>
              <a:t> </a:t>
            </a:r>
            <a:r>
              <a:rPr lang="sr-Cyrl-RS" sz="1700" dirty="0" smtClean="0"/>
              <a:t>апотеке</a:t>
            </a:r>
            <a:r>
              <a:rPr lang="en-US" sz="1700" dirty="0" smtClean="0"/>
              <a:t>. </a:t>
            </a:r>
          </a:p>
          <a:p>
            <a:pPr marL="0" indent="0">
              <a:buNone/>
            </a:pPr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мора</a:t>
            </a:r>
            <a:r>
              <a:rPr lang="en-US" sz="1700" dirty="0" smtClean="0"/>
              <a:t> </a:t>
            </a:r>
            <a:r>
              <a:rPr lang="sr-Cyrl-RS" sz="1700" dirty="0" smtClean="0"/>
              <a:t>обезбедити</a:t>
            </a:r>
            <a:r>
              <a:rPr lang="en-US" sz="1700" dirty="0" smtClean="0"/>
              <a:t>, </a:t>
            </a:r>
            <a:r>
              <a:rPr lang="sr-Cyrl-RS" sz="1700" dirty="0" smtClean="0"/>
              <a:t>самостално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преко</a:t>
            </a:r>
            <a:r>
              <a:rPr lang="en-US" sz="1700" dirty="0" smtClean="0"/>
              <a:t> </a:t>
            </a:r>
            <a:r>
              <a:rPr lang="sr-Cyrl-RS" sz="1700" dirty="0" smtClean="0"/>
              <a:t>друге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установе и</a:t>
            </a:r>
            <a:r>
              <a:rPr lang="en-US" sz="1700" dirty="0" smtClean="0"/>
              <a:t>: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1) </a:t>
            </a:r>
            <a:r>
              <a:rPr lang="sr-Cyrl-RS" sz="1700" dirty="0" smtClean="0"/>
              <a:t>санитетски</a:t>
            </a:r>
            <a:r>
              <a:rPr lang="en-US" sz="1700" dirty="0" smtClean="0"/>
              <a:t> </a:t>
            </a:r>
            <a:r>
              <a:rPr lang="sr-Cyrl-RS" sz="1700" dirty="0" smtClean="0"/>
              <a:t>превоз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упућивање</a:t>
            </a:r>
            <a:r>
              <a:rPr lang="en-US" sz="1700" dirty="0" smtClean="0"/>
              <a:t> </a:t>
            </a:r>
            <a:r>
              <a:rPr lang="sr-Cyrl-RS" sz="1700" dirty="0" smtClean="0"/>
              <a:t>пацијената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другу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здравствену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установу</a:t>
            </a:r>
            <a:r>
              <a:rPr lang="en-US" sz="1700" dirty="0" smtClean="0"/>
              <a:t> </a:t>
            </a:r>
            <a:r>
              <a:rPr lang="sr-Cyrl-RS" sz="1700" dirty="0" smtClean="0"/>
              <a:t>на</a:t>
            </a:r>
            <a:r>
              <a:rPr lang="en-US" sz="1700" dirty="0" smtClean="0"/>
              <a:t> </a:t>
            </a:r>
            <a:r>
              <a:rPr lang="sr-Cyrl-RS" sz="1700" dirty="0" smtClean="0"/>
              <a:t>секундарном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терцијарном</a:t>
            </a:r>
            <a:r>
              <a:rPr lang="en-US" sz="1700" dirty="0" smtClean="0"/>
              <a:t> </a:t>
            </a:r>
            <a:r>
              <a:rPr lang="sr-Cyrl-RS" sz="1700" dirty="0" smtClean="0"/>
              <a:t>нивоу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заштите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2) </a:t>
            </a:r>
            <a:r>
              <a:rPr lang="sr-Cyrl-RS" sz="1700" dirty="0" smtClean="0"/>
              <a:t>адекватне</a:t>
            </a:r>
            <a:r>
              <a:rPr lang="en-US" sz="1700" dirty="0" smtClean="0"/>
              <a:t> </a:t>
            </a:r>
            <a:r>
              <a:rPr lang="sr-Cyrl-RS" sz="1700" dirty="0" smtClean="0"/>
              <a:t>количине</a:t>
            </a:r>
            <a:r>
              <a:rPr lang="en-US" sz="1700" dirty="0" smtClean="0"/>
              <a:t> </a:t>
            </a:r>
            <a:r>
              <a:rPr lang="sr-Cyrl-RS" sz="1700" dirty="0" smtClean="0"/>
              <a:t>крви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компонената</a:t>
            </a:r>
            <a:r>
              <a:rPr lang="en-US" sz="1700" dirty="0" smtClean="0"/>
              <a:t> </a:t>
            </a:r>
            <a:r>
              <a:rPr lang="sr-Cyrl-RS" sz="1700" dirty="0" smtClean="0"/>
              <a:t>крви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пацијенте</a:t>
            </a:r>
            <a:r>
              <a:rPr lang="en-US" sz="1700" dirty="0" smtClean="0"/>
              <a:t> </a:t>
            </a:r>
            <a:r>
              <a:rPr lang="sr-Cyrl-RS" sz="1700" dirty="0" smtClean="0"/>
              <a:t>те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3) </a:t>
            </a:r>
            <a:r>
              <a:rPr lang="sr-Cyrl-RS" sz="1700" dirty="0" smtClean="0"/>
              <a:t>патолошкоанатомску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може</a:t>
            </a:r>
            <a:r>
              <a:rPr lang="en-US" sz="1700" dirty="0" smtClean="0"/>
              <a:t> </a:t>
            </a:r>
            <a:r>
              <a:rPr lang="sr-Cyrl-RS" sz="1700" dirty="0" smtClean="0"/>
              <a:t>имати</a:t>
            </a:r>
            <a:r>
              <a:rPr lang="en-US" sz="1700" dirty="0" smtClean="0"/>
              <a:t> </a:t>
            </a:r>
            <a:r>
              <a:rPr lang="sr-Cyrl-RS" sz="1700" dirty="0" smtClean="0"/>
              <a:t>породилиште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обављати</a:t>
            </a:r>
            <a:r>
              <a:rPr lang="en-US" sz="1700" dirty="0" smtClean="0"/>
              <a:t> </a:t>
            </a:r>
            <a:r>
              <a:rPr lang="sr-Cyrl-RS" sz="1700" dirty="0" smtClean="0"/>
              <a:t>специјалистичко консултативну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стационарну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  <a:r>
              <a:rPr lang="sr-Cyrl-RS" sz="1700" dirty="0" smtClean="0"/>
              <a:t>из</a:t>
            </a:r>
            <a:r>
              <a:rPr lang="en-US" sz="1700" dirty="0" smtClean="0"/>
              <a:t> </a:t>
            </a:r>
            <a:r>
              <a:rPr lang="sr-Cyrl-RS" sz="1700" dirty="0" smtClean="0"/>
              <a:t>других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 </a:t>
            </a:r>
            <a:r>
              <a:rPr lang="sr-Cyrl-RS" sz="1700" dirty="0" smtClean="0"/>
              <a:t>медицине</a:t>
            </a:r>
            <a:r>
              <a:rPr lang="en-US" sz="1700" dirty="0" smtClean="0"/>
              <a:t>. </a:t>
            </a:r>
            <a:endParaRPr lang="en-US" sz="1700" dirty="0"/>
          </a:p>
        </p:txBody>
      </p:sp>
      <p:pic>
        <p:nvPicPr>
          <p:cNvPr id="4" name="~PP1343.WAV">
            <a:hlinkClick r:id="" action="ppaction://media"/>
          </p:cNvPr>
          <p:cNvPicPr>
            <a:picLocks noRot="1" noChangeAspect="1"/>
          </p:cNvPicPr>
          <p:nvPr>
            <a:wavAudioFile r:embed="rId1" name="~PP13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5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Специјална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900" b="1" dirty="0" smtClean="0"/>
              <a:t>Специјална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болница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пружа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здравствену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заштиту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лицима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одређених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категорија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становништва</a:t>
            </a:r>
            <a:r>
              <a:rPr lang="vi-VN" sz="1900" b="1" dirty="0" smtClean="0"/>
              <a:t>, </a:t>
            </a:r>
            <a:r>
              <a:rPr lang="sr-Cyrl-RS" sz="1900" b="1" dirty="0" smtClean="0"/>
              <a:t>односно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оболелима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одређених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болести</a:t>
            </a:r>
            <a:r>
              <a:rPr lang="vi-VN" sz="1900" b="1" dirty="0" smtClean="0"/>
              <a:t>, </a:t>
            </a:r>
            <a:r>
              <a:rPr lang="sr-Cyrl-RS" sz="1900" b="1" dirty="0" smtClean="0"/>
              <a:t>односно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из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једне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или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више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грана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или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области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медицине</a:t>
            </a:r>
            <a:r>
              <a:rPr lang="vi-VN" sz="1900" b="1" dirty="0" smtClean="0"/>
              <a:t>.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 </a:t>
            </a:r>
            <a:r>
              <a:rPr lang="sr-Cyrl-RS" sz="1900" dirty="0" smtClean="0"/>
              <a:t>специјалистичко консултативну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стационарну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области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је</a:t>
            </a:r>
            <a:r>
              <a:rPr lang="en-US" sz="1900" dirty="0" smtClean="0"/>
              <a:t> </a:t>
            </a:r>
            <a:r>
              <a:rPr lang="sr-Cyrl-RS" sz="1900" dirty="0" smtClean="0"/>
              <a:t>основана</a:t>
            </a:r>
            <a:r>
              <a:rPr lang="en-US" sz="1900" dirty="0" smtClean="0"/>
              <a:t>.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,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складу</a:t>
            </a:r>
            <a:r>
              <a:rPr lang="en-US" sz="1900" dirty="0" smtClean="0"/>
              <a:t> </a:t>
            </a:r>
            <a:r>
              <a:rPr lang="sr-Cyrl-RS" sz="1900" dirty="0" smtClean="0"/>
              <a:t>са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делатношћу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, </a:t>
            </a:r>
            <a:r>
              <a:rPr lang="sr-Cyrl-RS" sz="1900" dirty="0" smtClean="0"/>
              <a:t>мора</a:t>
            </a:r>
            <a:r>
              <a:rPr lang="en-US" sz="1900" dirty="0" smtClean="0"/>
              <a:t> </a:t>
            </a:r>
            <a:r>
              <a:rPr lang="sr-Cyrl-RS" sz="1900" dirty="0" smtClean="0"/>
              <a:t>обезбедити</a:t>
            </a:r>
            <a:r>
              <a:rPr lang="en-US" sz="1900" dirty="0" smtClean="0"/>
              <a:t> </a:t>
            </a:r>
            <a:r>
              <a:rPr lang="sr-Cyrl-RS" sz="1900" dirty="0" smtClean="0"/>
              <a:t>самостално</a:t>
            </a:r>
            <a:r>
              <a:rPr lang="en-US" sz="1900" dirty="0" smtClean="0"/>
              <a:t> </a:t>
            </a:r>
            <a:r>
              <a:rPr lang="sr-Cyrl-RS" sz="1900" dirty="0" smtClean="0"/>
              <a:t>или</a:t>
            </a:r>
            <a:r>
              <a:rPr lang="en-US" sz="1900" dirty="0" smtClean="0"/>
              <a:t> </a:t>
            </a:r>
            <a:r>
              <a:rPr lang="sr-Cyrl-RS" sz="1900" dirty="0" smtClean="0"/>
              <a:t>преко</a:t>
            </a:r>
            <a:r>
              <a:rPr lang="en-US" sz="1900" dirty="0" smtClean="0"/>
              <a:t> </a:t>
            </a:r>
            <a:r>
              <a:rPr lang="sr-Cyrl-RS" sz="1900" dirty="0" smtClean="0"/>
              <a:t>друге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установе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: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pl-PL" sz="1900" dirty="0" smtClean="0"/>
              <a:t>1) </a:t>
            </a:r>
            <a:r>
              <a:rPr lang="sr-Cyrl-RS" sz="1900" dirty="0" smtClean="0"/>
              <a:t>лабораторијску</a:t>
            </a:r>
            <a:r>
              <a:rPr lang="pl-PL" sz="1900" dirty="0" smtClean="0"/>
              <a:t> </a:t>
            </a:r>
            <a:r>
              <a:rPr lang="sr-Cyrl-RS" sz="1900" dirty="0" smtClean="0"/>
              <a:t>и</a:t>
            </a:r>
            <a:r>
              <a:rPr lang="pl-PL" sz="1900" dirty="0" smtClean="0"/>
              <a:t> </a:t>
            </a:r>
            <a:r>
              <a:rPr lang="sr-Cyrl-RS" sz="1900" dirty="0" smtClean="0"/>
              <a:t>другу</a:t>
            </a:r>
            <a:r>
              <a:rPr lang="pl-PL" sz="1900" dirty="0" smtClean="0"/>
              <a:t> </a:t>
            </a:r>
            <a:r>
              <a:rPr lang="sr-Cyrl-RS" sz="1900" dirty="0" smtClean="0"/>
              <a:t>дијагностику</a:t>
            </a:r>
            <a:r>
              <a:rPr lang="pl-PL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2) </a:t>
            </a:r>
            <a:r>
              <a:rPr lang="sr-Cyrl-RS" sz="1900" dirty="0" smtClean="0"/>
              <a:t>апотекарску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3) </a:t>
            </a:r>
            <a:r>
              <a:rPr lang="sr-Cyrl-RS" sz="1900" dirty="0" smtClean="0"/>
              <a:t>санитетски</a:t>
            </a:r>
            <a:r>
              <a:rPr lang="en-US" sz="1900" dirty="0" smtClean="0"/>
              <a:t> </a:t>
            </a:r>
            <a:r>
              <a:rPr lang="sr-Cyrl-RS" sz="1900" dirty="0" smtClean="0"/>
              <a:t>превоз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упућивање</a:t>
            </a:r>
            <a:r>
              <a:rPr lang="en-US" sz="1900" dirty="0" smtClean="0"/>
              <a:t> </a:t>
            </a:r>
            <a:r>
              <a:rPr lang="sr-Cyrl-RS" sz="1900" dirty="0" smtClean="0"/>
              <a:t>пацијената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другу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установу</a:t>
            </a:r>
            <a:r>
              <a:rPr lang="en-US" sz="1900" dirty="0" smtClean="0"/>
              <a:t> </a:t>
            </a:r>
            <a:r>
              <a:rPr lang="sr-Cyrl-RS" sz="1900" dirty="0" smtClean="0"/>
              <a:t>на</a:t>
            </a:r>
            <a:r>
              <a:rPr lang="en-US" sz="1900" dirty="0" smtClean="0"/>
              <a:t> </a:t>
            </a:r>
            <a:r>
              <a:rPr lang="sr-Cyrl-RS" sz="1900" dirty="0" smtClean="0"/>
              <a:t>секундарном</a:t>
            </a:r>
            <a:r>
              <a:rPr lang="en-US" sz="1900" dirty="0" smtClean="0"/>
              <a:t> </a:t>
            </a:r>
            <a:r>
              <a:rPr lang="sr-Cyrl-RS" sz="1900" dirty="0" smtClean="0"/>
              <a:t>или</a:t>
            </a:r>
            <a:r>
              <a:rPr lang="en-US" sz="1900" dirty="0" smtClean="0"/>
              <a:t> </a:t>
            </a:r>
            <a:r>
              <a:rPr lang="sr-Cyrl-RS" sz="1900" dirty="0" smtClean="0"/>
              <a:t>терцијарном</a:t>
            </a:r>
            <a:r>
              <a:rPr lang="en-US" sz="1900" dirty="0" smtClean="0"/>
              <a:t> </a:t>
            </a:r>
            <a:r>
              <a:rPr lang="sr-Cyrl-RS" sz="1900" dirty="0" smtClean="0"/>
              <a:t>нивоу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4) </a:t>
            </a:r>
            <a:r>
              <a:rPr lang="sr-Cyrl-RS" sz="1900" dirty="0" smtClean="0"/>
              <a:t>адекватне</a:t>
            </a:r>
            <a:r>
              <a:rPr lang="en-US" sz="1900" dirty="0" smtClean="0"/>
              <a:t> </a:t>
            </a:r>
            <a:r>
              <a:rPr lang="sr-Cyrl-RS" sz="1900" dirty="0" smtClean="0"/>
              <a:t>количине</a:t>
            </a:r>
            <a:r>
              <a:rPr lang="en-US" sz="1900" dirty="0" smtClean="0"/>
              <a:t> </a:t>
            </a:r>
            <a:r>
              <a:rPr lang="sr-Cyrl-RS" sz="1900" dirty="0" smtClean="0"/>
              <a:t>крви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компонената</a:t>
            </a:r>
            <a:r>
              <a:rPr lang="en-US" sz="1900" dirty="0" smtClean="0"/>
              <a:t> </a:t>
            </a:r>
            <a:r>
              <a:rPr lang="sr-Cyrl-RS" sz="1900" dirty="0" smtClean="0"/>
              <a:t>крви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пацијенте</a:t>
            </a:r>
            <a:r>
              <a:rPr lang="en-US" sz="1900" dirty="0" smtClean="0"/>
              <a:t> </a:t>
            </a:r>
            <a:r>
              <a:rPr lang="sr-Cyrl-RS" sz="1900" dirty="0" smtClean="0"/>
              <a:t>те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установе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5) </a:t>
            </a:r>
            <a:r>
              <a:rPr lang="sr-Cyrl-RS" sz="1900" dirty="0" smtClean="0"/>
              <a:t>патолошко</a:t>
            </a:r>
            <a:r>
              <a:rPr lang="en-US" sz="1900" dirty="0" smtClean="0"/>
              <a:t>-</a:t>
            </a:r>
            <a:r>
              <a:rPr lang="sr-Cyrl-RS" sz="1900" dirty="0" smtClean="0"/>
              <a:t>анатомску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јавној</a:t>
            </a:r>
            <a:r>
              <a:rPr lang="en-US" sz="1900" dirty="0" smtClean="0"/>
              <a:t> </a:t>
            </a:r>
            <a:r>
              <a:rPr lang="sr-Cyrl-RS" sz="1900" dirty="0" smtClean="0"/>
              <a:t>својини</a:t>
            </a:r>
            <a:r>
              <a:rPr lang="en-US" sz="1900" dirty="0" smtClean="0"/>
              <a:t>,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чијем</a:t>
            </a:r>
            <a:r>
              <a:rPr lang="en-US" sz="1900" dirty="0" smtClean="0"/>
              <a:t> </a:t>
            </a:r>
            <a:r>
              <a:rPr lang="sr-Cyrl-RS" sz="1900" dirty="0" smtClean="0"/>
              <a:t>седишту</a:t>
            </a:r>
            <a:r>
              <a:rPr lang="en-US" sz="1900" dirty="0" smtClean="0"/>
              <a:t> </a:t>
            </a:r>
            <a:r>
              <a:rPr lang="sr-Cyrl-RS" sz="1900" dirty="0" smtClean="0"/>
              <a:t>не</a:t>
            </a:r>
            <a:r>
              <a:rPr lang="en-US" sz="1900" dirty="0" smtClean="0"/>
              <a:t> </a:t>
            </a:r>
            <a:r>
              <a:rPr lang="sr-Cyrl-RS" sz="1900" dirty="0" smtClean="0"/>
              <a:t>постоји</a:t>
            </a:r>
            <a:r>
              <a:rPr lang="en-US" sz="1900" dirty="0" smtClean="0"/>
              <a:t> </a:t>
            </a:r>
            <a:r>
              <a:rPr lang="sr-Cyrl-RS" sz="1900" dirty="0" smtClean="0"/>
              <a:t>општа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јавној</a:t>
            </a:r>
            <a:r>
              <a:rPr lang="en-US" sz="1900" dirty="0" smtClean="0"/>
              <a:t> </a:t>
            </a:r>
            <a:r>
              <a:rPr lang="sr-Cyrl-RS" sz="1900" dirty="0" smtClean="0"/>
              <a:t>својини</a:t>
            </a:r>
            <a:r>
              <a:rPr lang="en-US" sz="1900" dirty="0" smtClean="0"/>
              <a:t>,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становништво</a:t>
            </a:r>
            <a:r>
              <a:rPr lang="en-US" sz="1900" dirty="0" smtClean="0"/>
              <a:t> </a:t>
            </a:r>
            <a:r>
              <a:rPr lang="sr-Cyrl-RS" sz="1900" dirty="0" smtClean="0"/>
              <a:t>територије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је</a:t>
            </a:r>
            <a:r>
              <a:rPr lang="en-US" sz="1900" dirty="0" smtClean="0"/>
              <a:t> </a:t>
            </a:r>
            <a:r>
              <a:rPr lang="sr-Cyrl-RS" sz="1900" dirty="0" smtClean="0"/>
              <a:t>основана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одговарајућу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  <a:r>
              <a:rPr lang="sr-Cyrl-RS" sz="1900" dirty="0" smtClean="0"/>
              <a:t>секундарног</a:t>
            </a:r>
            <a:r>
              <a:rPr lang="en-US" sz="1900" dirty="0" smtClean="0"/>
              <a:t> </a:t>
            </a:r>
            <a:r>
              <a:rPr lang="sr-Cyrl-RS" sz="1900" dirty="0" smtClean="0"/>
              <a:t>нивоа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заштите</a:t>
            </a:r>
            <a:r>
              <a:rPr lang="en-US" sz="1900" dirty="0" smtClean="0"/>
              <a:t>. </a:t>
            </a:r>
            <a:endParaRPr lang="en-US" sz="1900" dirty="0"/>
          </a:p>
        </p:txBody>
      </p:sp>
      <p:pic>
        <p:nvPicPr>
          <p:cNvPr id="4" name="~PP1182.WAV">
            <a:hlinkClick r:id="" action="ppaction://media"/>
          </p:cNvPr>
          <p:cNvPicPr>
            <a:picLocks noRot="1" noChangeAspect="1"/>
          </p:cNvPicPr>
          <p:nvPr>
            <a:wavAudioFile r:embed="rId1" name="~PP118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Специјална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204864"/>
            <a:ext cx="7848872" cy="3672408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Специјална</a:t>
            </a:r>
            <a:r>
              <a:rPr lang="en-US" sz="2400" dirty="0" smtClean="0"/>
              <a:t> </a:t>
            </a:r>
            <a:r>
              <a:rPr lang="sr-Cyrl-RS" sz="2400" dirty="0" smtClean="0"/>
              <a:t>болница</a:t>
            </a:r>
            <a:r>
              <a:rPr lang="en-US" sz="2400" dirty="0" smtClean="0"/>
              <a:t> </a:t>
            </a:r>
            <a:r>
              <a:rPr lang="sr-Cyrl-RS" sz="2400" dirty="0" smtClean="0"/>
              <a:t>која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обављању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здравствене</a:t>
            </a:r>
            <a:r>
              <a:rPr lang="en-US" sz="2400" dirty="0" smtClean="0"/>
              <a:t> </a:t>
            </a:r>
            <a:r>
              <a:rPr lang="sr-Cyrl-RS" sz="2400" dirty="0" smtClean="0"/>
              <a:t>делатности</a:t>
            </a:r>
            <a:r>
              <a:rPr lang="en-US" sz="2400" dirty="0" smtClean="0"/>
              <a:t> </a:t>
            </a:r>
            <a:r>
              <a:rPr lang="sr-Cyrl-RS" sz="2400" dirty="0" smtClean="0"/>
              <a:t>користи</a:t>
            </a:r>
            <a:r>
              <a:rPr lang="en-US" sz="2400" dirty="0" smtClean="0"/>
              <a:t> </a:t>
            </a:r>
            <a:r>
              <a:rPr lang="sr-Cyrl-RS" sz="2400" dirty="0" smtClean="0"/>
              <a:t>природни</a:t>
            </a:r>
            <a:r>
              <a:rPr lang="en-US" sz="2400" dirty="0" smtClean="0"/>
              <a:t> </a:t>
            </a:r>
            <a:r>
              <a:rPr lang="sr-Cyrl-RS" sz="2400" dirty="0" smtClean="0"/>
              <a:t>фактор</a:t>
            </a:r>
            <a:r>
              <a:rPr lang="en-US" sz="2400" dirty="0" smtClean="0"/>
              <a:t> </a:t>
            </a:r>
            <a:r>
              <a:rPr lang="sr-Cyrl-RS" sz="2400" dirty="0" smtClean="0"/>
              <a:t>лечења</a:t>
            </a:r>
            <a:r>
              <a:rPr lang="en-US" sz="2400" dirty="0" smtClean="0"/>
              <a:t> (</a:t>
            </a:r>
            <a:r>
              <a:rPr lang="sr-Cyrl-RS" sz="2400" dirty="0" smtClean="0"/>
              <a:t>гас</a:t>
            </a:r>
            <a:r>
              <a:rPr lang="en-US" sz="2400" dirty="0" smtClean="0"/>
              <a:t>, </a:t>
            </a:r>
            <a:r>
              <a:rPr lang="sr-Cyrl-RS" sz="2400" dirty="0" smtClean="0"/>
              <a:t>минералну</a:t>
            </a:r>
            <a:r>
              <a:rPr lang="en-US" sz="2400" dirty="0" smtClean="0"/>
              <a:t> </a:t>
            </a:r>
            <a:r>
              <a:rPr lang="sr-Cyrl-RS" sz="2400" dirty="0" smtClean="0"/>
              <a:t>воду</a:t>
            </a:r>
            <a:r>
              <a:rPr lang="en-US" sz="2400" dirty="0" smtClean="0"/>
              <a:t>, </a:t>
            </a:r>
            <a:r>
              <a:rPr lang="sr-Cyrl-RS" sz="2400" dirty="0" smtClean="0"/>
              <a:t>пелоид,</a:t>
            </a:r>
            <a:r>
              <a:rPr lang="en-US" sz="2400" dirty="0" smtClean="0"/>
              <a:t> </a:t>
            </a:r>
            <a:r>
              <a:rPr lang="sr-Cyrl-RS" sz="2400" dirty="0" smtClean="0"/>
              <a:t>друго</a:t>
            </a:r>
            <a:r>
              <a:rPr lang="en-US" sz="2400" dirty="0" smtClean="0"/>
              <a:t>), </a:t>
            </a:r>
            <a:r>
              <a:rPr lang="sr-Cyrl-RS" sz="2400" dirty="0" smtClean="0"/>
              <a:t>дужна</a:t>
            </a:r>
            <a:r>
              <a:rPr lang="en-US" sz="2400" dirty="0" smtClean="0"/>
              <a:t> </a:t>
            </a:r>
            <a:r>
              <a:rPr lang="sr-Cyrl-RS" sz="2400" dirty="0" smtClean="0"/>
              <a:t>је</a:t>
            </a:r>
            <a:r>
              <a:rPr lang="en-US" sz="2400" dirty="0" smtClean="0"/>
              <a:t> </a:t>
            </a:r>
            <a:r>
              <a:rPr lang="sr-Cyrl-RS" sz="2400" dirty="0" smtClean="0"/>
              <a:t>да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току</a:t>
            </a:r>
            <a:r>
              <a:rPr lang="en-US" sz="2400" dirty="0" smtClean="0"/>
              <a:t> </a:t>
            </a:r>
            <a:r>
              <a:rPr lang="sr-Cyrl-RS" sz="2400" dirty="0" smtClean="0"/>
              <a:t>коришћења</a:t>
            </a:r>
            <a:r>
              <a:rPr lang="en-US" sz="2400" dirty="0" smtClean="0"/>
              <a:t> </a:t>
            </a:r>
            <a:r>
              <a:rPr lang="sr-Cyrl-RS" sz="2400" dirty="0" smtClean="0"/>
              <a:t>природног</a:t>
            </a:r>
            <a:r>
              <a:rPr lang="en-US" sz="2400" dirty="0" smtClean="0"/>
              <a:t> </a:t>
            </a:r>
            <a:r>
              <a:rPr lang="sr-Cyrl-RS" sz="2400" dirty="0" smtClean="0"/>
              <a:t>фактора</a:t>
            </a:r>
            <a:r>
              <a:rPr lang="en-US" sz="2400" dirty="0" smtClean="0"/>
              <a:t> </a:t>
            </a:r>
            <a:r>
              <a:rPr lang="sr-Cyrl-RS" sz="2400" dirty="0" smtClean="0"/>
              <a:t>прати</a:t>
            </a:r>
            <a:r>
              <a:rPr lang="en-US" sz="2400" dirty="0" smtClean="0"/>
              <a:t> </a:t>
            </a:r>
            <a:r>
              <a:rPr lang="sr-Cyrl-RS" sz="2400" dirty="0" smtClean="0"/>
              <a:t>његова</a:t>
            </a:r>
            <a:r>
              <a:rPr lang="en-US" sz="2400" dirty="0" smtClean="0"/>
              <a:t> </a:t>
            </a:r>
            <a:r>
              <a:rPr lang="sr-Cyrl-RS" sz="2400" dirty="0" smtClean="0"/>
              <a:t>лековита</a:t>
            </a:r>
            <a:r>
              <a:rPr lang="en-US" sz="2400" dirty="0" smtClean="0"/>
              <a:t> </a:t>
            </a:r>
            <a:r>
              <a:rPr lang="sr-Cyrl-RS" sz="2400" dirty="0" smtClean="0"/>
              <a:t>својства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најмање</a:t>
            </a:r>
            <a:r>
              <a:rPr lang="en-US" sz="2400" dirty="0" smtClean="0"/>
              <a:t> </a:t>
            </a:r>
            <a:r>
              <a:rPr lang="sr-Cyrl-RS" sz="2400" dirty="0" smtClean="0"/>
              <a:t>једном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три</a:t>
            </a:r>
            <a:r>
              <a:rPr lang="en-US" sz="2400" dirty="0" smtClean="0"/>
              <a:t> </a:t>
            </a:r>
            <a:r>
              <a:rPr lang="sr-Cyrl-RS" sz="2400" dirty="0" smtClean="0"/>
              <a:t>године</a:t>
            </a:r>
            <a:r>
              <a:rPr lang="en-US" sz="2400" dirty="0" smtClean="0"/>
              <a:t> </a:t>
            </a:r>
            <a:r>
              <a:rPr lang="sr-Cyrl-RS" sz="2400" dirty="0" smtClean="0"/>
              <a:t>изврши</a:t>
            </a:r>
            <a:r>
              <a:rPr lang="en-US" sz="2400" dirty="0" smtClean="0"/>
              <a:t> </a:t>
            </a:r>
            <a:r>
              <a:rPr lang="sr-Cyrl-RS" sz="2400" dirty="0" smtClean="0"/>
              <a:t>поновно</a:t>
            </a:r>
            <a:r>
              <a:rPr lang="en-US" sz="2400" dirty="0" smtClean="0"/>
              <a:t> </a:t>
            </a:r>
            <a:r>
              <a:rPr lang="sr-Cyrl-RS" sz="2400" dirty="0" smtClean="0"/>
              <a:t>испитивање</a:t>
            </a:r>
            <a:r>
              <a:rPr lang="en-US" sz="2400" dirty="0" smtClean="0"/>
              <a:t> </a:t>
            </a:r>
            <a:r>
              <a:rPr lang="sr-Cyrl-RS" sz="2400" dirty="0" smtClean="0"/>
              <a:t>његове</a:t>
            </a:r>
            <a:r>
              <a:rPr lang="en-US" sz="2400" dirty="0" smtClean="0"/>
              <a:t> </a:t>
            </a:r>
            <a:r>
              <a:rPr lang="sr-Cyrl-RS" sz="2400" dirty="0" smtClean="0"/>
              <a:t>лековитости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одговарајућој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здравственој</a:t>
            </a:r>
            <a:r>
              <a:rPr lang="en-US" sz="2400" dirty="0" smtClean="0"/>
              <a:t> </a:t>
            </a:r>
            <a:r>
              <a:rPr lang="sr-Cyrl-RS" sz="2400" dirty="0" smtClean="0"/>
              <a:t>установи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pic>
        <p:nvPicPr>
          <p:cNvPr id="5" name="~PP356.WAV">
            <a:hlinkClick r:id="" action="ppaction://media"/>
          </p:cNvPr>
          <p:cNvPicPr>
            <a:picLocks noRot="1" noChangeAspect="1"/>
          </p:cNvPicPr>
          <p:nvPr>
            <a:wavAudioFile r:embed="rId1" name="~PP35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239000" cy="804704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Здравствени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14080"/>
            <a:ext cx="7643192" cy="4843920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Здравствени</a:t>
            </a:r>
            <a:r>
              <a:rPr lang="vi-VN" sz="2400" dirty="0" smtClean="0"/>
              <a:t> </a:t>
            </a:r>
            <a:r>
              <a:rPr lang="sr-Cyrl-RS" sz="2400" dirty="0" smtClean="0"/>
              <a:t>центар</a:t>
            </a:r>
            <a:r>
              <a:rPr lang="vi-VN" sz="2400" dirty="0" smtClean="0"/>
              <a:t> </a:t>
            </a:r>
            <a:r>
              <a:rPr lang="sr-Cyrl-RS" sz="2400" dirty="0" smtClean="0"/>
              <a:t>обавља</a:t>
            </a:r>
            <a:r>
              <a:rPr lang="vi-VN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vi-VN" sz="2400" dirty="0" smtClean="0"/>
              <a:t> </a:t>
            </a:r>
            <a:r>
              <a:rPr lang="sr-Cyrl-RS" sz="2400" dirty="0" smtClean="0"/>
              <a:t>дома</a:t>
            </a:r>
            <a:r>
              <a:rPr lang="vi-VN" sz="2400" dirty="0" smtClean="0"/>
              <a:t> </a:t>
            </a:r>
            <a:r>
              <a:rPr lang="sr-Cyrl-RS" sz="2400" dirty="0" smtClean="0"/>
              <a:t>здравља</a:t>
            </a:r>
            <a:r>
              <a:rPr lang="vi-VN" sz="2400" dirty="0" smtClean="0"/>
              <a:t> </a:t>
            </a:r>
            <a:r>
              <a:rPr lang="sr-Cyrl-RS" sz="2400" dirty="0" smtClean="0"/>
              <a:t>и</a:t>
            </a:r>
            <a:r>
              <a:rPr lang="vi-VN" sz="2400" dirty="0" smtClean="0"/>
              <a:t> </a:t>
            </a:r>
            <a:r>
              <a:rPr lang="sr-Cyrl-RS" sz="2400" dirty="0" smtClean="0"/>
              <a:t>опште</a:t>
            </a:r>
            <a:r>
              <a:rPr lang="vi-VN" sz="2400" dirty="0" smtClean="0"/>
              <a:t> </a:t>
            </a:r>
            <a:r>
              <a:rPr lang="sr-Cyrl-RS" sz="2400" dirty="0" smtClean="0"/>
              <a:t>болнице</a:t>
            </a:r>
            <a:r>
              <a:rPr lang="vi-VN" sz="2400" dirty="0" smtClean="0"/>
              <a:t>, </a:t>
            </a:r>
            <a:r>
              <a:rPr lang="sr-Cyrl-RS" sz="2400" dirty="0" smtClean="0"/>
              <a:t>утврђене</a:t>
            </a:r>
            <a:r>
              <a:rPr lang="vi-VN" sz="2400" dirty="0" smtClean="0"/>
              <a:t> </a:t>
            </a:r>
            <a:r>
              <a:rPr lang="sr-Cyrl-RS" sz="2400" dirty="0" smtClean="0"/>
              <a:t>законом</a:t>
            </a:r>
            <a:r>
              <a:rPr lang="vi-VN" sz="2400" dirty="0" smtClean="0"/>
              <a:t>. </a:t>
            </a:r>
          </a:p>
          <a:p>
            <a:r>
              <a:rPr lang="sr-Cyrl-RS" sz="2400" u="sng" dirty="0" smtClean="0"/>
              <a:t>Здравствени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центар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јавној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својини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оснива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Република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Србија</a:t>
            </a:r>
            <a:r>
              <a:rPr lang="en-US" sz="2400" u="sng" dirty="0" smtClean="0"/>
              <a:t>, </a:t>
            </a:r>
            <a:r>
              <a:rPr lang="sr-Cyrl-RS" sz="2400" u="sng" dirty="0" smtClean="0"/>
              <a:t>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на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територији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аутономне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покрајине</a:t>
            </a:r>
            <a:r>
              <a:rPr lang="en-US" sz="2400" u="sng" dirty="0" smtClean="0"/>
              <a:t>  </a:t>
            </a:r>
            <a:r>
              <a:rPr lang="sr-Cyrl-RS" sz="2400" u="sng" dirty="0" smtClean="0"/>
              <a:t>аутономна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покрајина 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складу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законом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Планом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мреже</a:t>
            </a:r>
            <a:r>
              <a:rPr lang="en-US" sz="2400" u="sng" dirty="0" smtClean="0"/>
              <a:t>. </a:t>
            </a:r>
            <a:endParaRPr lang="en-US" sz="2400" u="sng" dirty="0"/>
          </a:p>
        </p:txBody>
      </p:sp>
      <p:pic>
        <p:nvPicPr>
          <p:cNvPr id="4" name="~PP3017.WAV">
            <a:hlinkClick r:id="" action="ppaction://media"/>
          </p:cNvPr>
          <p:cNvPicPr>
            <a:picLocks noRot="1" noChangeAspect="1"/>
          </p:cNvPicPr>
          <p:nvPr>
            <a:wavAudioFile r:embed="rId1" name="~PP301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401504"/>
            <a:ext cx="7239000" cy="1963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КОЈЕ</a:t>
            </a:r>
            <a:r>
              <a:rPr lang="en-US" sz="2800" dirty="0" smtClean="0"/>
              <a:t> </a:t>
            </a:r>
            <a:r>
              <a:rPr lang="sr-Cyrl-RS" sz="2800" dirty="0" smtClean="0"/>
              <a:t>ОБАВЉАЈУ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ЗДРАВСТВЕНУ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b="1" dirty="0" smtClean="0"/>
              <a:t>ТЕРЦИЈАРНОМ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НИВОУ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ЗДРАВСТВЕНЕ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ЗАШТИТЕ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5" name="~PP3554.WAV">
            <a:hlinkClick r:id="" action="ppaction://media"/>
          </p:cNvPr>
          <p:cNvPicPr>
            <a:picLocks noRot="1" noChangeAspect="1"/>
          </p:cNvPicPr>
          <p:nvPr>
            <a:wavAudioFile r:embed="rId1" name="~PP35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sr-Cyrl-RS" dirty="0" smtClean="0"/>
              <a:t>Здравствена служба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/>
              <a:t>    Перманентан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широм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земље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распоређен</a:t>
            </a:r>
            <a:r>
              <a:rPr lang="sr-Latn-CS" sz="2400" dirty="0" smtClean="0"/>
              <a:t> </a:t>
            </a:r>
            <a:r>
              <a:rPr lang="sr-Cyrl-RS" sz="2400" dirty="0" smtClean="0"/>
              <a:t>систем</a:t>
            </a:r>
            <a:r>
              <a:rPr lang="sr-Latn-CS" sz="2400" dirty="0" smtClean="0"/>
              <a:t> </a:t>
            </a:r>
            <a:r>
              <a:rPr lang="sr-Cyrl-RS" sz="2400" dirty="0" smtClean="0"/>
              <a:t>успостављених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институција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имају</a:t>
            </a:r>
            <a:r>
              <a:rPr lang="sr-Latn-CS" sz="2400" dirty="0" smtClean="0"/>
              <a:t> </a:t>
            </a:r>
            <a:r>
              <a:rPr lang="sr-Cyrl-RS" sz="2400" dirty="0" smtClean="0"/>
              <a:t>вишеструке</a:t>
            </a:r>
            <a:r>
              <a:rPr lang="sr-Latn-CS" sz="2400" dirty="0" smtClean="0"/>
              <a:t> </a:t>
            </a:r>
            <a:r>
              <a:rPr lang="sr-Cyrl-RS" sz="2400" dirty="0" smtClean="0"/>
              <a:t>циљеве</a:t>
            </a:r>
            <a:r>
              <a:rPr lang="sr-Latn-CS" sz="2400" dirty="0" smtClean="0"/>
              <a:t>, </a:t>
            </a:r>
            <a:r>
              <a:rPr lang="sr-Cyrl-RS" sz="2400" dirty="0" smtClean="0"/>
              <a:t>међу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којима</a:t>
            </a:r>
            <a:r>
              <a:rPr lang="sr-Latn-CS" sz="2400" dirty="0" smtClean="0"/>
              <a:t> </a:t>
            </a:r>
            <a:r>
              <a:rPr lang="sr-Cyrl-RS" sz="2400" dirty="0" smtClean="0"/>
              <a:t>су</a:t>
            </a:r>
            <a:r>
              <a:rPr lang="sr-Latn-CS" sz="2400" dirty="0" smtClean="0"/>
              <a:t> </a:t>
            </a:r>
            <a:r>
              <a:rPr lang="sr-Cyrl-RS" sz="2400" dirty="0" smtClean="0"/>
              <a:t>задовољавање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различитих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потреба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захтева</a:t>
            </a:r>
            <a:r>
              <a:rPr lang="sr-Latn-CS" sz="2400" dirty="0" smtClean="0"/>
              <a:t> </a:t>
            </a:r>
            <a:r>
              <a:rPr lang="sr-Cyrl-RS" sz="2400" dirty="0" smtClean="0"/>
              <a:t>становништва</a:t>
            </a:r>
            <a:r>
              <a:rPr lang="sr-Latn-CS" sz="2400" dirty="0" smtClean="0"/>
              <a:t>, </a:t>
            </a:r>
            <a:r>
              <a:rPr lang="sr-Cyrl-RS" sz="2400" dirty="0" smtClean="0"/>
              <a:t>као</a:t>
            </a:r>
            <a:r>
              <a:rPr lang="sr-Latn-CS" sz="2400" dirty="0" smtClean="0"/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обезбеђивање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заштите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појединца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заједницу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649.WAV">
            <a:hlinkClick r:id="" action="ppaction://media"/>
          </p:cNvPr>
          <p:cNvPicPr>
            <a:picLocks noRot="1" noChangeAspect="1"/>
          </p:cNvPicPr>
          <p:nvPr>
            <a:wavAudioFile r:embed="rId1" name="~PP64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Клиника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100392" cy="5475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200" b="1" i="1" dirty="0" smtClean="0"/>
              <a:t> </a:t>
            </a:r>
            <a:endParaRPr lang="en-US" sz="2200" b="1" dirty="0" smtClean="0"/>
          </a:p>
          <a:p>
            <a:r>
              <a:rPr lang="sr-Cyrl-RS" sz="2200" dirty="0" smtClean="0"/>
              <a:t>Клиника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vi-VN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vi-VN" sz="2200" dirty="0" smtClean="0"/>
              <a:t> </a:t>
            </a:r>
            <a:r>
              <a:rPr lang="sr-Cyrl-RS" sz="2200" dirty="0" smtClean="0"/>
              <a:t>која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</a:t>
            </a:r>
            <a:r>
              <a:rPr lang="vi-VN" sz="2200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стационарну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из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одређене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области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vi-VN" sz="2200" b="1" dirty="0" smtClean="0"/>
              <a:t>, </a:t>
            </a:r>
            <a:r>
              <a:rPr lang="sr-Cyrl-RS" sz="2200" b="1" dirty="0" smtClean="0"/>
              <a:t>односно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денталне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vi-VN" sz="2200" b="1" dirty="0" smtClean="0"/>
              <a:t>.</a:t>
            </a:r>
            <a:r>
              <a:rPr lang="vi-VN" sz="2200" dirty="0" smtClean="0"/>
              <a:t>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из</a:t>
            </a:r>
            <a:r>
              <a:rPr lang="en-US" sz="2200" dirty="0" smtClean="0"/>
              <a:t> </a:t>
            </a:r>
            <a:r>
              <a:rPr lang="sr-Cyrl-RS" sz="2200" dirty="0" smtClean="0"/>
              <a:t>области</a:t>
            </a:r>
            <a:r>
              <a:rPr lang="en-US" sz="2200" dirty="0" smtClean="0"/>
              <a:t> </a:t>
            </a:r>
            <a:r>
              <a:rPr lang="sr-Cyrl-RS" sz="2200" dirty="0" smtClean="0"/>
              <a:t>денталне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dirty="0" smtClean="0"/>
              <a:t>високоспецијализовану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специјалистичко консултативну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образовну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лабораторијску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болничке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</p:txBody>
      </p:sp>
      <p:pic>
        <p:nvPicPr>
          <p:cNvPr id="4" name="~PP610.WAV">
            <a:hlinkClick r:id="" action="ppaction://media"/>
          </p:cNvPr>
          <p:cNvPicPr>
            <a:picLocks noRot="1" noChangeAspect="1"/>
          </p:cNvPicPr>
          <p:nvPr>
            <a:wavAudioFile r:embed="rId1" name="~PP61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28656" cy="90872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/>
              <a:t> </a:t>
            </a:r>
            <a:r>
              <a:rPr lang="sr-Cyrl-RS" sz="2800" i="1" dirty="0" smtClean="0"/>
              <a:t>Клиника</a:t>
            </a:r>
            <a:r>
              <a:rPr lang="en-US" sz="2800" i="1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5248584"/>
          </a:xfrm>
        </p:spPr>
        <p:txBody>
          <a:bodyPr>
            <a:noAutofit/>
          </a:bodyPr>
          <a:lstStyle/>
          <a:p>
            <a:r>
              <a:rPr lang="sr-Cyrl-RS" sz="2200" dirty="0" smtClean="0"/>
              <a:t>Клиника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самостално</a:t>
            </a:r>
            <a:r>
              <a:rPr lang="en-US" sz="2200" dirty="0" smtClean="0"/>
              <a:t> </a:t>
            </a:r>
            <a:r>
              <a:rPr lang="sr-Cyrl-RS" sz="2200" dirty="0" smtClean="0"/>
              <a:t>или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друге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установе и</a:t>
            </a:r>
            <a:r>
              <a:rPr lang="en-US" sz="2200" dirty="0" smtClean="0"/>
              <a:t>: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1) </a:t>
            </a:r>
            <a:r>
              <a:rPr lang="sr-Cyrl-RS" sz="2200" dirty="0" smtClean="0"/>
              <a:t>санитетски</a:t>
            </a:r>
            <a:r>
              <a:rPr lang="en-US" sz="2200" dirty="0" smtClean="0"/>
              <a:t> </a:t>
            </a:r>
            <a:r>
              <a:rPr lang="sr-Cyrl-RS" sz="2200" dirty="0" smtClean="0"/>
              <a:t>превоз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упућивање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пацијената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установу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или</a:t>
            </a:r>
            <a:r>
              <a:rPr lang="en-US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2) </a:t>
            </a:r>
            <a:r>
              <a:rPr lang="sr-Cyrl-RS" sz="2200" dirty="0" smtClean="0"/>
              <a:t>адекватне</a:t>
            </a:r>
            <a:r>
              <a:rPr lang="en-US" sz="2200" dirty="0" smtClean="0"/>
              <a:t> </a:t>
            </a:r>
            <a:r>
              <a:rPr lang="sr-Cyrl-RS" sz="2200" dirty="0" smtClean="0"/>
              <a:t>количине</a:t>
            </a:r>
            <a:r>
              <a:rPr lang="en-US" sz="2200" dirty="0" smtClean="0"/>
              <a:t> </a:t>
            </a:r>
            <a:r>
              <a:rPr lang="sr-Cyrl-RS" sz="2200" dirty="0" smtClean="0"/>
              <a:t>крви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компонената</a:t>
            </a:r>
            <a:r>
              <a:rPr lang="en-US" sz="2200" dirty="0" smtClean="0"/>
              <a:t> </a:t>
            </a:r>
            <a:r>
              <a:rPr lang="sr-Cyrl-RS" sz="2200" dirty="0" smtClean="0"/>
              <a:t>крви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пацијенте</a:t>
            </a:r>
            <a:r>
              <a:rPr lang="en-US" sz="2200" dirty="0" smtClean="0"/>
              <a:t> </a:t>
            </a:r>
            <a:r>
              <a:rPr lang="sr-Cyrl-RS" sz="2200" dirty="0" smtClean="0"/>
              <a:t>те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установе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3) </a:t>
            </a:r>
            <a:r>
              <a:rPr lang="sr-Cyrl-RS" sz="2200" dirty="0" smtClean="0"/>
              <a:t>патолошкоанатомску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</a:p>
          <a:p>
            <a:r>
              <a:rPr lang="sr-Cyrl-RS" sz="2200" u="sng" dirty="0" smtClean="0"/>
              <a:t>Клинику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b="1" dirty="0" smtClean="0"/>
              <a:t>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седишту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факултета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струке</a:t>
            </a:r>
            <a:r>
              <a:rPr lang="en-US" sz="2200" b="1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јавној</a:t>
            </a:r>
            <a:r>
              <a:rPr lang="en-US" sz="2200" dirty="0" smtClean="0"/>
              <a:t> </a:t>
            </a:r>
            <a:r>
              <a:rPr lang="sr-Cyrl-RS" sz="2200" dirty="0" smtClean="0"/>
              <a:t>својини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чијем</a:t>
            </a:r>
            <a:r>
              <a:rPr lang="en-US" sz="2200" dirty="0" smtClean="0"/>
              <a:t> </a:t>
            </a:r>
            <a:r>
              <a:rPr lang="sr-Cyrl-RS" sz="2200" dirty="0" smtClean="0"/>
              <a:t>седишту</a:t>
            </a:r>
            <a:r>
              <a:rPr lang="en-US" sz="2200" dirty="0" smtClean="0"/>
              <a:t> </a:t>
            </a:r>
            <a:r>
              <a:rPr lang="sr-Cyrl-RS" sz="2200" dirty="0" smtClean="0"/>
              <a:t>не</a:t>
            </a:r>
            <a:r>
              <a:rPr lang="en-US" sz="2200" dirty="0" smtClean="0"/>
              <a:t> </a:t>
            </a:r>
            <a:r>
              <a:rPr lang="sr-Cyrl-RS" sz="2200" dirty="0" smtClean="0"/>
              <a:t>постоји</a:t>
            </a:r>
            <a:r>
              <a:rPr lang="en-US" sz="2200" dirty="0" smtClean="0"/>
              <a:t> </a:t>
            </a:r>
            <a:r>
              <a:rPr lang="sr-Cyrl-RS" sz="2200" dirty="0" smtClean="0"/>
              <a:t>општа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одговарајућа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специјална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јавној</a:t>
            </a:r>
            <a:r>
              <a:rPr lang="en-US" sz="2200" dirty="0" smtClean="0"/>
              <a:t> </a:t>
            </a:r>
            <a:r>
              <a:rPr lang="sr-Cyrl-RS" sz="2200" dirty="0" smtClean="0"/>
              <a:t>својини</a:t>
            </a:r>
            <a:r>
              <a:rPr lang="en-US" sz="2200" dirty="0" smtClean="0"/>
              <a:t>,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становништво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територије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основана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секундарног</a:t>
            </a:r>
            <a:r>
              <a:rPr lang="en-US" sz="2200" dirty="0" smtClean="0"/>
              <a:t> </a:t>
            </a:r>
            <a:r>
              <a:rPr lang="sr-Cyrl-RS" sz="2200" dirty="0" smtClean="0"/>
              <a:t>нивоа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. </a:t>
            </a:r>
          </a:p>
          <a:p>
            <a:endParaRPr lang="en-US" sz="2200" dirty="0"/>
          </a:p>
        </p:txBody>
      </p:sp>
      <p:pic>
        <p:nvPicPr>
          <p:cNvPr id="4" name="~PP1560.WAV">
            <a:hlinkClick r:id="" action="ppaction://media"/>
          </p:cNvPr>
          <p:cNvPicPr>
            <a:picLocks noRot="1" noChangeAspect="1"/>
          </p:cNvPicPr>
          <p:nvPr>
            <a:wavAudioFile r:embed="rId1" name="~PP156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Институт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5000"/>
            <a:ext cx="7715200" cy="540300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Институт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стационарну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само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, </a:t>
            </a:r>
            <a:r>
              <a:rPr lang="sr-Cyrl-RS" sz="2200" b="1" dirty="0" smtClean="0"/>
              <a:t>из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једне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више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области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денталне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Институт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образовну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Институт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лабораторијску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болничке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10.WAV">
            <a:hlinkClick r:id="" action="ppaction://media"/>
          </p:cNvPr>
          <p:cNvPicPr>
            <a:picLocks noRot="1" noChangeAspect="1"/>
          </p:cNvPicPr>
          <p:nvPr>
            <a:wavAudioFile r:embed="rId1" name="~PP21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Институт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800" dirty="0" smtClean="0"/>
              <a:t>Институт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складу</a:t>
            </a:r>
            <a:r>
              <a:rPr lang="en-US" sz="1800" dirty="0" smtClean="0"/>
              <a:t> </a:t>
            </a:r>
            <a:r>
              <a:rPr lang="sr-Cyrl-RS" sz="1800" dirty="0" smtClean="0"/>
              <a:t>са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здравственом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делатношћу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, </a:t>
            </a:r>
            <a:r>
              <a:rPr lang="sr-Cyrl-RS" sz="1800" dirty="0" smtClean="0"/>
              <a:t>мора</a:t>
            </a:r>
            <a:r>
              <a:rPr lang="en-US" sz="1800" dirty="0" smtClean="0"/>
              <a:t> </a:t>
            </a:r>
            <a:r>
              <a:rPr lang="sr-Cyrl-RS" sz="1800" dirty="0" smtClean="0"/>
              <a:t>обезбедити</a:t>
            </a:r>
            <a:r>
              <a:rPr lang="en-US" sz="1800" dirty="0" smtClean="0"/>
              <a:t> </a:t>
            </a:r>
            <a:r>
              <a:rPr lang="sr-Cyrl-RS" sz="1800" dirty="0" smtClean="0"/>
              <a:t>самостално</a:t>
            </a:r>
            <a:r>
              <a:rPr lang="en-US" sz="1800" dirty="0" smtClean="0"/>
              <a:t> </a:t>
            </a:r>
            <a:r>
              <a:rPr lang="sr-Cyrl-RS" sz="1800" dirty="0" smtClean="0"/>
              <a:t>или</a:t>
            </a:r>
            <a:r>
              <a:rPr lang="en-US" sz="1800" dirty="0" smtClean="0"/>
              <a:t> </a:t>
            </a:r>
            <a:r>
              <a:rPr lang="sr-Cyrl-RS" sz="1800" dirty="0" smtClean="0"/>
              <a:t>преко</a:t>
            </a:r>
            <a:r>
              <a:rPr lang="en-US" sz="1800" dirty="0" smtClean="0"/>
              <a:t> </a:t>
            </a:r>
            <a:r>
              <a:rPr lang="sr-Cyrl-RS" sz="1800" dirty="0" smtClean="0"/>
              <a:t>друге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установе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: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1) </a:t>
            </a:r>
            <a:r>
              <a:rPr lang="sr-Cyrl-RS" sz="1800" dirty="0" smtClean="0"/>
              <a:t>санитетски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превоз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упућивање</a:t>
            </a:r>
            <a:r>
              <a:rPr lang="en-US" sz="1800" dirty="0" smtClean="0"/>
              <a:t> </a:t>
            </a:r>
            <a:r>
              <a:rPr lang="sr-Cyrl-RS" sz="1800" dirty="0" smtClean="0"/>
              <a:t>пацијената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другу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установу</a:t>
            </a:r>
            <a:r>
              <a:rPr lang="en-US" sz="1800" dirty="0" smtClean="0"/>
              <a:t>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секундарном</a:t>
            </a:r>
            <a:r>
              <a:rPr lang="en-US" sz="1800" dirty="0" smtClean="0"/>
              <a:t> </a:t>
            </a:r>
            <a:r>
              <a:rPr lang="sr-Cyrl-RS" sz="1800" dirty="0" smtClean="0"/>
              <a:t>или</a:t>
            </a:r>
            <a:r>
              <a:rPr lang="en-US" sz="1800" dirty="0" smtClean="0"/>
              <a:t> </a:t>
            </a:r>
            <a:r>
              <a:rPr lang="sr-Cyrl-RS" sz="1800" dirty="0" smtClean="0"/>
              <a:t>терцијарном</a:t>
            </a:r>
            <a:r>
              <a:rPr lang="en-US" sz="1800" dirty="0" smtClean="0"/>
              <a:t> </a:t>
            </a:r>
            <a:r>
              <a:rPr lang="sr-Cyrl-RS" sz="1800" dirty="0" smtClean="0"/>
              <a:t>нивоу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2) </a:t>
            </a:r>
            <a:r>
              <a:rPr lang="sr-Cyrl-RS" sz="1800" dirty="0" smtClean="0"/>
              <a:t>адекватне</a:t>
            </a:r>
            <a:r>
              <a:rPr lang="en-US" sz="1800" dirty="0" smtClean="0"/>
              <a:t> </a:t>
            </a:r>
            <a:r>
              <a:rPr lang="sr-Cyrl-RS" sz="1800" dirty="0" smtClean="0"/>
              <a:t>количине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компонената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пацијенте</a:t>
            </a:r>
            <a:r>
              <a:rPr lang="en-US" sz="1800" dirty="0" smtClean="0"/>
              <a:t> </a:t>
            </a:r>
            <a:r>
              <a:rPr lang="sr-Cyrl-RS" sz="1800" dirty="0" smtClean="0"/>
              <a:t>те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установе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3) </a:t>
            </a:r>
            <a:r>
              <a:rPr lang="sr-Cyrl-RS" sz="1800" dirty="0" smtClean="0"/>
              <a:t>патолошкоанатомску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</a:p>
          <a:p>
            <a:r>
              <a:rPr lang="sr-Cyrl-RS" sz="1800" dirty="0" smtClean="0"/>
              <a:t>Поред</a:t>
            </a:r>
            <a:r>
              <a:rPr lang="vi-VN" sz="1800" dirty="0" smtClean="0"/>
              <a:t> </a:t>
            </a:r>
            <a:r>
              <a:rPr lang="sr-Cyrl-RS" sz="1800" dirty="0" smtClean="0"/>
              <a:t>услова</a:t>
            </a:r>
            <a:r>
              <a:rPr lang="vi-VN" sz="1800" dirty="0" smtClean="0"/>
              <a:t> </a:t>
            </a:r>
            <a:r>
              <a:rPr lang="sr-Cyrl-RS" sz="1800" dirty="0" smtClean="0"/>
              <a:t>за</a:t>
            </a:r>
            <a:r>
              <a:rPr lang="vi-VN" sz="1800" dirty="0" smtClean="0"/>
              <a:t> </a:t>
            </a:r>
            <a:r>
              <a:rPr lang="sr-Cyrl-RS" sz="1800" dirty="0" smtClean="0"/>
              <a:t>обављање</a:t>
            </a:r>
            <a:r>
              <a:rPr lang="vi-VN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vi-VN" sz="1800" dirty="0" smtClean="0"/>
              <a:t> </a:t>
            </a:r>
            <a:r>
              <a:rPr lang="sr-Cyrl-RS" sz="1800" dirty="0" smtClean="0"/>
              <a:t>делатности</a:t>
            </a:r>
            <a:r>
              <a:rPr lang="vi-VN" sz="1800" dirty="0" smtClean="0"/>
              <a:t> </a:t>
            </a:r>
            <a:r>
              <a:rPr lang="sr-Cyrl-RS" sz="1800" dirty="0" smtClean="0"/>
              <a:t>прописаних</a:t>
            </a:r>
            <a:r>
              <a:rPr lang="vi-VN" sz="1800" dirty="0" smtClean="0"/>
              <a:t> </a:t>
            </a:r>
            <a:r>
              <a:rPr lang="sr-Cyrl-RS" sz="1800" dirty="0" smtClean="0"/>
              <a:t>овим</a:t>
            </a:r>
            <a:r>
              <a:rPr lang="vi-VN" sz="1800" dirty="0" smtClean="0"/>
              <a:t> </a:t>
            </a:r>
            <a:r>
              <a:rPr lang="sr-Cyrl-RS" sz="1800" dirty="0" smtClean="0"/>
              <a:t>законом</a:t>
            </a:r>
            <a:r>
              <a:rPr lang="vi-VN" sz="1800" dirty="0" smtClean="0"/>
              <a:t>, </a:t>
            </a:r>
            <a:r>
              <a:rPr lang="sr-Cyrl-RS" sz="1800" dirty="0" smtClean="0"/>
              <a:t>институт</a:t>
            </a:r>
            <a:r>
              <a:rPr lang="vi-VN" sz="1800" dirty="0" smtClean="0"/>
              <a:t> </a:t>
            </a:r>
            <a:r>
              <a:rPr lang="sr-Cyrl-RS" sz="1800" dirty="0" smtClean="0"/>
              <a:t>мора</a:t>
            </a:r>
            <a:r>
              <a:rPr lang="vi-VN" sz="1800" dirty="0" smtClean="0"/>
              <a:t> </a:t>
            </a:r>
            <a:r>
              <a:rPr lang="sr-Cyrl-RS" sz="1800" dirty="0" smtClean="0"/>
              <a:t>испунити</a:t>
            </a:r>
            <a:r>
              <a:rPr lang="vi-VN" sz="1800" dirty="0" smtClean="0"/>
              <a:t> </a:t>
            </a:r>
            <a:r>
              <a:rPr lang="sr-Cyrl-RS" sz="1800" dirty="0" smtClean="0"/>
              <a:t>и</a:t>
            </a:r>
            <a:r>
              <a:rPr lang="vi-VN" sz="1800" dirty="0" smtClean="0"/>
              <a:t> </a:t>
            </a:r>
            <a:r>
              <a:rPr lang="sr-Cyrl-RS" sz="1800" dirty="0" smtClean="0"/>
              <a:t>услове</a:t>
            </a:r>
            <a:r>
              <a:rPr lang="vi-VN" sz="1800" dirty="0" smtClean="0"/>
              <a:t> </a:t>
            </a:r>
            <a:r>
              <a:rPr lang="sr-Cyrl-RS" sz="1800" dirty="0" smtClean="0"/>
              <a:t>који</a:t>
            </a:r>
            <a:r>
              <a:rPr lang="vi-VN" sz="1800" dirty="0" smtClean="0"/>
              <a:t> </a:t>
            </a:r>
            <a:r>
              <a:rPr lang="sr-Cyrl-RS" sz="1800" dirty="0" smtClean="0"/>
              <a:t>су</a:t>
            </a:r>
            <a:r>
              <a:rPr lang="vi-VN" sz="1800" dirty="0" smtClean="0"/>
              <a:t> </a:t>
            </a:r>
            <a:r>
              <a:rPr lang="sr-Cyrl-RS" sz="1800" dirty="0" smtClean="0"/>
              <a:t>прописани</a:t>
            </a:r>
            <a:r>
              <a:rPr lang="vi-VN" sz="1800" dirty="0" smtClean="0"/>
              <a:t> </a:t>
            </a:r>
            <a:r>
              <a:rPr lang="sr-Cyrl-RS" sz="1800" dirty="0" smtClean="0"/>
              <a:t>законом</a:t>
            </a:r>
            <a:r>
              <a:rPr lang="vi-VN" sz="1800" dirty="0" smtClean="0"/>
              <a:t> </a:t>
            </a:r>
            <a:r>
              <a:rPr lang="sr-Cyrl-RS" sz="1800" dirty="0" smtClean="0"/>
              <a:t>којим</a:t>
            </a:r>
            <a:r>
              <a:rPr lang="vi-VN" sz="1800" dirty="0" smtClean="0"/>
              <a:t> </a:t>
            </a:r>
            <a:r>
              <a:rPr lang="sr-Cyrl-RS" sz="1800" dirty="0" smtClean="0"/>
              <a:t>се</a:t>
            </a:r>
            <a:r>
              <a:rPr lang="vi-VN" sz="1800" dirty="0" smtClean="0"/>
              <a:t> </a:t>
            </a:r>
            <a:r>
              <a:rPr lang="sr-Cyrl-RS" sz="1800" dirty="0" smtClean="0"/>
              <a:t>уређује</a:t>
            </a:r>
            <a:r>
              <a:rPr lang="vi-VN" sz="1800" dirty="0" smtClean="0"/>
              <a:t> </a:t>
            </a:r>
            <a:r>
              <a:rPr lang="sr-Cyrl-RS" sz="1800" dirty="0" smtClean="0"/>
              <a:t>научноистраживачка</a:t>
            </a:r>
            <a:r>
              <a:rPr lang="vi-VN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vi-VN" sz="1800" dirty="0" smtClean="0"/>
              <a:t>. </a:t>
            </a:r>
          </a:p>
          <a:p>
            <a:r>
              <a:rPr lang="sr-Cyrl-RS" sz="1800" u="sng" dirty="0" smtClean="0"/>
              <a:t>Институт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јавној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својини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оснива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Република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Србија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територији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аутономне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покрајине</a:t>
            </a:r>
            <a:r>
              <a:rPr lang="en-US" sz="1800" u="sng" dirty="0" smtClean="0"/>
              <a:t> - </a:t>
            </a:r>
            <a:r>
              <a:rPr lang="sr-Cyrl-RS" sz="1800" u="sng" dirty="0" smtClean="0"/>
              <a:t>аутономна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складу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законом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Планом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мреже</a:t>
            </a:r>
            <a:r>
              <a:rPr lang="en-US" sz="1800" u="sng" dirty="0" smtClean="0"/>
              <a:t>. </a:t>
            </a:r>
          </a:p>
          <a:p>
            <a:r>
              <a:rPr lang="sr-Cyrl-RS" sz="1800" dirty="0" smtClean="0"/>
              <a:t>Институт</a:t>
            </a:r>
            <a:r>
              <a:rPr lang="en-US" sz="1800" dirty="0" smtClean="0"/>
              <a:t> </a:t>
            </a:r>
            <a:r>
              <a:rPr lang="sr-Cyrl-RS" sz="1800" dirty="0" smtClean="0"/>
              <a:t>се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основати</a:t>
            </a:r>
            <a:r>
              <a:rPr lang="en-US" sz="1800" dirty="0" smtClean="0"/>
              <a:t> </a:t>
            </a:r>
            <a:r>
              <a:rPr lang="sr-Cyrl-RS" sz="1800" b="1" dirty="0" smtClean="0"/>
              <a:t>само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седишту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универзитета</a:t>
            </a:r>
            <a:r>
              <a:rPr lang="en-US" sz="1800" dirty="0" smtClean="0"/>
              <a:t>, </a:t>
            </a:r>
            <a:r>
              <a:rPr lang="sr-Cyrl-RS" sz="1800" b="1" dirty="0" smtClean="0"/>
              <a:t>који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свом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саставу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има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факултет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здравствене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струке</a:t>
            </a:r>
            <a:r>
              <a:rPr lang="en-US" sz="1800" b="1" dirty="0" smtClean="0"/>
              <a:t>. </a:t>
            </a:r>
          </a:p>
          <a:p>
            <a:r>
              <a:rPr lang="sr-Cyrl-RS" sz="1800" dirty="0" smtClean="0"/>
              <a:t>Институт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чијем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не</a:t>
            </a:r>
            <a:r>
              <a:rPr lang="en-US" sz="1800" dirty="0" smtClean="0"/>
              <a:t> </a:t>
            </a:r>
            <a:r>
              <a:rPr lang="sr-Cyrl-RS" sz="1800" dirty="0" smtClean="0"/>
              <a:t>постоји</a:t>
            </a:r>
            <a:r>
              <a:rPr lang="en-US" sz="1800" dirty="0" smtClean="0"/>
              <a:t> </a:t>
            </a:r>
            <a:r>
              <a:rPr lang="sr-Cyrl-RS" sz="1800" dirty="0" smtClean="0"/>
              <a:t>општа</a:t>
            </a:r>
            <a:r>
              <a:rPr lang="en-US" sz="1800" dirty="0" smtClean="0"/>
              <a:t>, </a:t>
            </a:r>
            <a:r>
              <a:rPr lang="sr-Cyrl-RS" sz="1800" dirty="0" smtClean="0"/>
              <a:t>односно</a:t>
            </a:r>
            <a:r>
              <a:rPr lang="en-US" sz="1800" dirty="0" smtClean="0"/>
              <a:t> </a:t>
            </a:r>
            <a:r>
              <a:rPr lang="sr-Cyrl-RS" sz="1800" dirty="0" smtClean="0"/>
              <a:t>одговарајућа</a:t>
            </a:r>
            <a:r>
              <a:rPr lang="en-US" sz="1800" dirty="0" smtClean="0"/>
              <a:t> </a:t>
            </a:r>
            <a:r>
              <a:rPr lang="sr-Cyrl-RS" sz="1800" dirty="0" smtClean="0"/>
              <a:t>специјална</a:t>
            </a:r>
            <a:r>
              <a:rPr lang="en-US" sz="1800" dirty="0" smtClean="0"/>
              <a:t> </a:t>
            </a:r>
            <a:r>
              <a:rPr lang="sr-Cyrl-RS" sz="1800" dirty="0" smtClean="0"/>
              <a:t>болница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становништво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територије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основан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одговарајућу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секундарног</a:t>
            </a:r>
            <a:r>
              <a:rPr lang="en-US" sz="1800" dirty="0" smtClean="0"/>
              <a:t> </a:t>
            </a:r>
            <a:r>
              <a:rPr lang="sr-Cyrl-RS" sz="1800" dirty="0" smtClean="0"/>
              <a:t>нивоа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заштите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pic>
        <p:nvPicPr>
          <p:cNvPr id="5" name="~PP2239.WAV">
            <a:hlinkClick r:id="" action="ppaction://media"/>
          </p:cNvPr>
          <p:cNvPicPr>
            <a:picLocks noRot="1" noChangeAspect="1"/>
          </p:cNvPicPr>
          <p:nvPr>
            <a:wavAudioFile r:embed="rId1" name="~PP223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239000" cy="228640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Клиничко</a:t>
            </a:r>
            <a:r>
              <a:rPr lang="en-US" sz="2800" i="1" dirty="0" smtClean="0"/>
              <a:t>-</a:t>
            </a:r>
            <a:r>
              <a:rPr lang="sr-Cyrl-RS" sz="2800" i="1" dirty="0" smtClean="0"/>
              <a:t>болнички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172400" cy="5616624"/>
          </a:xfrm>
        </p:spPr>
        <p:txBody>
          <a:bodyPr>
            <a:noAutofit/>
          </a:bodyPr>
          <a:lstStyle/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</a:t>
            </a:r>
            <a:r>
              <a:rPr lang="en-US" sz="2000" dirty="0" smtClean="0"/>
              <a:t> </a:t>
            </a:r>
            <a:r>
              <a:rPr lang="sr-Cyrl-RS" sz="2000" b="1" dirty="0" smtClean="0"/>
              <a:t>специјалистичко консултативну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стационарну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секундарном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нивоу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заштите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високоспецијализовану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специјалистичко консултативну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стационарну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терцијарном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нивоу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заштите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из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више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грана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медицине</a:t>
            </a:r>
            <a:r>
              <a:rPr lang="en-US" sz="2000" b="1" dirty="0" smtClean="0"/>
              <a:t>. </a:t>
            </a:r>
          </a:p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мора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обављати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здравствену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</a:t>
            </a:r>
            <a:r>
              <a:rPr lang="en-US" sz="2000" dirty="0" smtClean="0"/>
              <a:t> </a:t>
            </a:r>
            <a:r>
              <a:rPr lang="sr-Cyrl-RS" sz="2000" dirty="0" smtClean="0"/>
              <a:t>најмање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области</a:t>
            </a:r>
            <a:r>
              <a:rPr lang="en-US" sz="2000" dirty="0" smtClean="0"/>
              <a:t>: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1) </a:t>
            </a:r>
            <a:r>
              <a:rPr lang="sr-Cyrl-RS" sz="2000" dirty="0" smtClean="0"/>
              <a:t>пријема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збрињавања</a:t>
            </a:r>
            <a:r>
              <a:rPr lang="en-US" sz="2000" dirty="0" smtClean="0"/>
              <a:t> </a:t>
            </a:r>
            <a:r>
              <a:rPr lang="sr-Cyrl-RS" sz="2000" dirty="0" smtClean="0"/>
              <a:t>хитних</a:t>
            </a:r>
            <a:r>
              <a:rPr lang="en-US" sz="2000" dirty="0" smtClean="0"/>
              <a:t> </a:t>
            </a:r>
            <a:r>
              <a:rPr lang="sr-Cyrl-RS" sz="2000" dirty="0" smtClean="0"/>
              <a:t>стања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2) </a:t>
            </a:r>
            <a:r>
              <a:rPr lang="sr-Cyrl-RS" sz="2000" dirty="0" smtClean="0"/>
              <a:t>специјалистичко консултативне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стационарне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делатности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области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коју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sv-SE" sz="2000" dirty="0" smtClean="0"/>
              <a:t>3) </a:t>
            </a:r>
            <a:r>
              <a:rPr lang="sr-Cyrl-RS" sz="2000" dirty="0" smtClean="0"/>
              <a:t>лабораторијске</a:t>
            </a:r>
            <a:r>
              <a:rPr lang="sv-SE" sz="2000" dirty="0" smtClean="0"/>
              <a:t>, </a:t>
            </a:r>
            <a:r>
              <a:rPr lang="sr-Cyrl-RS" sz="2000" dirty="0" smtClean="0"/>
              <a:t>радиолошке</a:t>
            </a:r>
            <a:r>
              <a:rPr lang="sv-SE" sz="2000" dirty="0" smtClean="0"/>
              <a:t> </a:t>
            </a:r>
            <a:r>
              <a:rPr lang="sr-Cyrl-RS" sz="2000" dirty="0" smtClean="0"/>
              <a:t>и</a:t>
            </a:r>
            <a:r>
              <a:rPr lang="sv-SE" sz="2000" dirty="0" smtClean="0"/>
              <a:t> </a:t>
            </a:r>
            <a:r>
              <a:rPr lang="sr-Cyrl-RS" sz="2000" dirty="0" smtClean="0"/>
              <a:t>друге</a:t>
            </a:r>
            <a:r>
              <a:rPr lang="sv-SE" sz="2000" dirty="0" smtClean="0"/>
              <a:t> </a:t>
            </a:r>
            <a:r>
              <a:rPr lang="sr-Cyrl-RS" sz="2000" dirty="0" smtClean="0"/>
              <a:t>дијагностике</a:t>
            </a:r>
            <a:r>
              <a:rPr lang="sv-SE" sz="2000" dirty="0" smtClean="0"/>
              <a:t> </a:t>
            </a:r>
            <a:r>
              <a:rPr lang="sr-Cyrl-RS" sz="2000" dirty="0" smtClean="0"/>
              <a:t>у</a:t>
            </a:r>
            <a:r>
              <a:rPr lang="sv-SE" sz="2000" dirty="0" smtClean="0"/>
              <a:t> </a:t>
            </a:r>
            <a:r>
              <a:rPr lang="sr-Cyrl-RS" sz="2000" dirty="0" smtClean="0"/>
              <a:t>складу</a:t>
            </a:r>
            <a:r>
              <a:rPr lang="sv-SE" sz="2000" dirty="0" smtClean="0"/>
              <a:t> </a:t>
            </a:r>
            <a:r>
              <a:rPr lang="sr-Cyrl-RS" sz="2000" dirty="0" smtClean="0"/>
              <a:t>са</a:t>
            </a:r>
            <a:r>
              <a:rPr lang="sv-SE" sz="2000" dirty="0" smtClean="0"/>
              <a:t> </a:t>
            </a:r>
            <a:r>
              <a:rPr lang="sr-Cyrl-RS" sz="2000" dirty="0" smtClean="0"/>
              <a:t>својом</a:t>
            </a:r>
            <a:r>
              <a:rPr lang="sv-SE" sz="2000" dirty="0" smtClean="0"/>
              <a:t> </a:t>
            </a:r>
            <a:r>
              <a:rPr lang="sr-Cyrl-RS" sz="2000" dirty="0" smtClean="0"/>
              <a:t>делатношћу</a:t>
            </a:r>
            <a:r>
              <a:rPr lang="sv-SE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4) </a:t>
            </a:r>
            <a:r>
              <a:rPr lang="sr-Cyrl-RS" sz="2000" dirty="0" smtClean="0"/>
              <a:t>анестезиологије</a:t>
            </a:r>
            <a:r>
              <a:rPr lang="en-US" sz="2000" dirty="0" smtClean="0"/>
              <a:t> </a:t>
            </a:r>
            <a:r>
              <a:rPr lang="sr-Cyrl-RS" sz="2000" dirty="0" smtClean="0"/>
              <a:t>са</a:t>
            </a:r>
            <a:r>
              <a:rPr lang="en-US" sz="2000" dirty="0" smtClean="0"/>
              <a:t> </a:t>
            </a:r>
            <a:r>
              <a:rPr lang="sr-Cyrl-RS" sz="2000" dirty="0" smtClean="0"/>
              <a:t>реаниматологијом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интензивном</a:t>
            </a:r>
            <a:r>
              <a:rPr lang="en-US" sz="2000" dirty="0" smtClean="0"/>
              <a:t> </a:t>
            </a:r>
            <a:r>
              <a:rPr lang="sr-Cyrl-RS" sz="2000" dirty="0" smtClean="0"/>
              <a:t>терапијом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5) </a:t>
            </a:r>
            <a:r>
              <a:rPr lang="sr-Cyrl-RS" sz="2000" dirty="0" smtClean="0"/>
              <a:t>апотекарске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делатности</a:t>
            </a:r>
            <a:r>
              <a:rPr lang="en-US" sz="2000" dirty="0" smtClean="0"/>
              <a:t>, </a:t>
            </a:r>
            <a:r>
              <a:rPr lang="sr-Cyrl-RS" sz="2000" dirty="0" smtClean="0"/>
              <a:t>преко</a:t>
            </a:r>
            <a:r>
              <a:rPr lang="en-US" sz="2000" dirty="0" smtClean="0"/>
              <a:t> </a:t>
            </a:r>
            <a:r>
              <a:rPr lang="sr-Cyrl-RS" sz="2000" dirty="0" smtClean="0"/>
              <a:t>болничке</a:t>
            </a:r>
            <a:r>
              <a:rPr lang="en-US" sz="2000" dirty="0" smtClean="0"/>
              <a:t> </a:t>
            </a:r>
            <a:r>
              <a:rPr lang="sr-Cyrl-RS" sz="2000" dirty="0" smtClean="0"/>
              <a:t>апотеке</a:t>
            </a:r>
            <a:r>
              <a:rPr lang="en-US" sz="2000" dirty="0" smtClean="0"/>
              <a:t> </a:t>
            </a:r>
          </a:p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мора</a:t>
            </a:r>
            <a:r>
              <a:rPr lang="en-US" sz="2000" dirty="0" smtClean="0"/>
              <a:t> </a:t>
            </a:r>
            <a:r>
              <a:rPr lang="sr-Cyrl-RS" sz="2000" dirty="0" smtClean="0"/>
              <a:t>обезбедити</a:t>
            </a:r>
            <a:r>
              <a:rPr lang="en-US" sz="2000" dirty="0" smtClean="0"/>
              <a:t>, </a:t>
            </a:r>
            <a:r>
              <a:rPr lang="sr-Cyrl-RS" sz="2000" dirty="0" smtClean="0"/>
              <a:t>самостално</a:t>
            </a:r>
            <a:r>
              <a:rPr lang="en-US" sz="2000" dirty="0" smtClean="0"/>
              <a:t> </a:t>
            </a:r>
            <a:r>
              <a:rPr lang="sr-Cyrl-RS" sz="2000" dirty="0" smtClean="0"/>
              <a:t>или</a:t>
            </a:r>
            <a:r>
              <a:rPr lang="en-US" sz="2000" dirty="0" smtClean="0"/>
              <a:t> </a:t>
            </a:r>
            <a:r>
              <a:rPr lang="sr-Cyrl-RS" sz="2000" dirty="0" smtClean="0"/>
              <a:t>преко</a:t>
            </a:r>
            <a:r>
              <a:rPr lang="en-US" sz="2000" dirty="0" smtClean="0"/>
              <a:t> </a:t>
            </a:r>
            <a:r>
              <a:rPr lang="sr-Cyrl-RS" sz="2000" dirty="0" smtClean="0"/>
              <a:t>друге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: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1) </a:t>
            </a:r>
            <a:r>
              <a:rPr lang="sr-Cyrl-RS" sz="2000" dirty="0" smtClean="0"/>
              <a:t>санитетски</a:t>
            </a:r>
            <a:r>
              <a:rPr lang="en-US" sz="2000" dirty="0" smtClean="0"/>
              <a:t> </a:t>
            </a:r>
            <a:r>
              <a:rPr lang="sr-Cyrl-RS" sz="2000" dirty="0" smtClean="0"/>
              <a:t>превоз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упућивање</a:t>
            </a:r>
            <a:r>
              <a:rPr lang="en-US" sz="2000" dirty="0" smtClean="0"/>
              <a:t> </a:t>
            </a:r>
            <a:r>
              <a:rPr lang="sr-Cyrl-RS" sz="2000" dirty="0" smtClean="0"/>
              <a:t>пацијената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другу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здравствену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установу</a:t>
            </a:r>
            <a:r>
              <a:rPr lang="en-US" sz="2000" dirty="0" smtClean="0"/>
              <a:t> </a:t>
            </a:r>
            <a:r>
              <a:rPr lang="sr-Cyrl-RS" sz="2000" dirty="0" smtClean="0"/>
              <a:t>на</a:t>
            </a:r>
            <a:r>
              <a:rPr lang="en-US" sz="2000" dirty="0" smtClean="0"/>
              <a:t> </a:t>
            </a:r>
            <a:r>
              <a:rPr lang="sr-Cyrl-RS" sz="2000" dirty="0" smtClean="0"/>
              <a:t>секундарном</a:t>
            </a:r>
            <a:r>
              <a:rPr lang="en-US" sz="2000" dirty="0" smtClean="0"/>
              <a:t> </a:t>
            </a:r>
            <a:r>
              <a:rPr lang="sr-Cyrl-RS" sz="2000" dirty="0" smtClean="0"/>
              <a:t>или</a:t>
            </a:r>
            <a:r>
              <a:rPr lang="en-US" sz="2000" dirty="0" smtClean="0"/>
              <a:t> </a:t>
            </a:r>
            <a:r>
              <a:rPr lang="sr-Cyrl-RS" sz="2000" dirty="0" smtClean="0"/>
              <a:t>терцијарном</a:t>
            </a:r>
            <a:r>
              <a:rPr lang="en-US" sz="2000" dirty="0" smtClean="0"/>
              <a:t> </a:t>
            </a:r>
            <a:r>
              <a:rPr lang="sr-Cyrl-RS" sz="2000" dirty="0" smtClean="0"/>
              <a:t>нивоу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заштите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2) </a:t>
            </a:r>
            <a:r>
              <a:rPr lang="sr-Cyrl-RS" sz="2000" dirty="0" smtClean="0"/>
              <a:t>адекватне</a:t>
            </a:r>
            <a:r>
              <a:rPr lang="en-US" sz="2000" dirty="0" smtClean="0"/>
              <a:t> </a:t>
            </a:r>
            <a:r>
              <a:rPr lang="sr-Cyrl-RS" sz="2000" dirty="0" smtClean="0"/>
              <a:t>количине</a:t>
            </a:r>
            <a:r>
              <a:rPr lang="en-US" sz="2000" dirty="0" smtClean="0"/>
              <a:t> </a:t>
            </a:r>
            <a:r>
              <a:rPr lang="sr-Cyrl-RS" sz="2000" dirty="0" smtClean="0"/>
              <a:t>крви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компонената</a:t>
            </a:r>
            <a:r>
              <a:rPr lang="en-US" sz="2000" dirty="0" smtClean="0"/>
              <a:t> </a:t>
            </a:r>
            <a:r>
              <a:rPr lang="sr-Cyrl-RS" sz="2000" dirty="0" smtClean="0"/>
              <a:t>крви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пацијенте</a:t>
            </a:r>
            <a:r>
              <a:rPr lang="en-US" sz="2000" dirty="0" smtClean="0"/>
              <a:t> </a:t>
            </a:r>
            <a:r>
              <a:rPr lang="sr-Cyrl-RS" sz="2000" dirty="0" smtClean="0"/>
              <a:t>те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установе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3) </a:t>
            </a:r>
            <a:r>
              <a:rPr lang="sr-Cyrl-RS" sz="2000" dirty="0" smtClean="0"/>
              <a:t>патолошкоанатомску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4" name="~PP2125.WAV">
            <a:hlinkClick r:id="" action="ppaction://media"/>
          </p:cNvPr>
          <p:cNvPicPr>
            <a:picLocks noRot="1" noChangeAspect="1"/>
          </p:cNvPicPr>
          <p:nvPr>
            <a:wavAudioFile r:embed="rId1" name="~PP212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1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311008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Клиничко</a:t>
            </a:r>
            <a:r>
              <a:rPr lang="en-US" sz="2800" i="1" dirty="0" smtClean="0"/>
              <a:t>-</a:t>
            </a:r>
            <a:r>
              <a:rPr lang="sr-Cyrl-RS" sz="2800" i="1" dirty="0" smtClean="0"/>
              <a:t>болнички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7715200" cy="4846320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Клиничко</a:t>
            </a:r>
            <a:r>
              <a:rPr lang="vi-VN" dirty="0" smtClean="0"/>
              <a:t>-</a:t>
            </a:r>
            <a:r>
              <a:rPr lang="sr-Cyrl-RS" dirty="0" smtClean="0"/>
              <a:t>болнички</a:t>
            </a:r>
            <a:r>
              <a:rPr lang="vi-VN" dirty="0" smtClean="0"/>
              <a:t> </a:t>
            </a:r>
            <a:r>
              <a:rPr lang="sr-Cyrl-RS" dirty="0" smtClean="0"/>
              <a:t>центар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гранама</a:t>
            </a:r>
            <a:r>
              <a:rPr lang="vi-VN" dirty="0" smtClean="0"/>
              <a:t> </a:t>
            </a:r>
            <a:r>
              <a:rPr lang="sr-Cyrl-RS" dirty="0" smtClean="0"/>
              <a:t>медицине</a:t>
            </a:r>
            <a:r>
              <a:rPr lang="vi-VN" dirty="0" smtClean="0"/>
              <a:t> </a:t>
            </a:r>
            <a:r>
              <a:rPr lang="sr-Cyrl-RS" dirty="0" smtClean="0"/>
              <a:t>из</a:t>
            </a:r>
            <a:r>
              <a:rPr lang="vi-VN" dirty="0" smtClean="0"/>
              <a:t> </a:t>
            </a:r>
            <a:r>
              <a:rPr lang="sr-Cyrl-RS" dirty="0" smtClean="0"/>
              <a:t>којих</a:t>
            </a:r>
            <a:r>
              <a:rPr lang="vi-VN" dirty="0" smtClean="0"/>
              <a:t> </a:t>
            </a:r>
            <a:r>
              <a:rPr lang="sr-Cyrl-RS" dirty="0" smtClean="0"/>
              <a:t>обавља</a:t>
            </a:r>
            <a:r>
              <a:rPr lang="vi-VN" dirty="0" smtClean="0"/>
              <a:t> </a:t>
            </a:r>
            <a:r>
              <a:rPr lang="sr-Cyrl-RS" dirty="0" smtClean="0"/>
              <a:t>високоспецијализовану</a:t>
            </a:r>
            <a:r>
              <a:rPr lang="vi-VN" dirty="0" smtClean="0"/>
              <a:t> </a:t>
            </a:r>
            <a:r>
              <a:rPr lang="sr-Cyrl-RS" dirty="0" smtClean="0"/>
              <a:t>здравствену</a:t>
            </a:r>
            <a:r>
              <a:rPr lang="vi-VN" dirty="0" smtClean="0"/>
              <a:t> </a:t>
            </a:r>
            <a:r>
              <a:rPr lang="sr-Cyrl-RS" dirty="0" smtClean="0"/>
              <a:t>делатност</a:t>
            </a:r>
            <a:r>
              <a:rPr lang="vi-VN" dirty="0" smtClean="0"/>
              <a:t>, </a:t>
            </a:r>
            <a:r>
              <a:rPr lang="sr-Cyrl-RS" dirty="0" smtClean="0"/>
              <a:t>мора</a:t>
            </a:r>
            <a:r>
              <a:rPr lang="vi-VN" dirty="0" smtClean="0"/>
              <a:t> </a:t>
            </a:r>
            <a:r>
              <a:rPr lang="sr-Cyrl-RS" dirty="0" smtClean="0"/>
              <a:t>испуњавати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услове</a:t>
            </a:r>
            <a:r>
              <a:rPr lang="vi-VN" dirty="0" smtClean="0"/>
              <a:t> </a:t>
            </a:r>
            <a:r>
              <a:rPr lang="sr-Cyrl-RS" dirty="0" smtClean="0"/>
              <a:t>предвиђене</a:t>
            </a:r>
            <a:r>
              <a:rPr lang="vi-VN" dirty="0" smtClean="0"/>
              <a:t> </a:t>
            </a:r>
            <a:r>
              <a:rPr lang="sr-Cyrl-RS" dirty="0" smtClean="0"/>
              <a:t>овим</a:t>
            </a:r>
            <a:r>
              <a:rPr lang="vi-VN" dirty="0" smtClean="0"/>
              <a:t> </a:t>
            </a:r>
            <a:r>
              <a:rPr lang="sr-Cyrl-RS" dirty="0" smtClean="0"/>
              <a:t>законом</a:t>
            </a:r>
            <a:r>
              <a:rPr lang="vi-VN" dirty="0" smtClean="0"/>
              <a:t> </a:t>
            </a:r>
            <a:r>
              <a:rPr lang="sr-Cyrl-RS" dirty="0" smtClean="0"/>
              <a:t>за</a:t>
            </a:r>
            <a:r>
              <a:rPr lang="vi-VN" dirty="0" smtClean="0"/>
              <a:t> </a:t>
            </a:r>
            <a:r>
              <a:rPr lang="sr-Cyrl-RS" dirty="0" smtClean="0"/>
              <a:t>клинику</a:t>
            </a:r>
            <a:r>
              <a:rPr lang="vi-VN" dirty="0" smtClean="0"/>
              <a:t>. </a:t>
            </a:r>
          </a:p>
          <a:p>
            <a:r>
              <a:rPr lang="sr-Cyrl-RS" u="sng" dirty="0" smtClean="0"/>
              <a:t>Клиничко</a:t>
            </a:r>
            <a:r>
              <a:rPr lang="en-US" u="sng" dirty="0" smtClean="0"/>
              <a:t>-</a:t>
            </a:r>
            <a:r>
              <a:rPr lang="sr-Cyrl-RS" u="sng" dirty="0" smtClean="0"/>
              <a:t>болнички</a:t>
            </a:r>
            <a:r>
              <a:rPr lang="en-US" u="sng" dirty="0" smtClean="0"/>
              <a:t> </a:t>
            </a:r>
            <a:r>
              <a:rPr lang="sr-Cyrl-RS" u="sng" dirty="0" smtClean="0"/>
              <a:t>центар</a:t>
            </a:r>
            <a:r>
              <a:rPr lang="en-US" u="sng" dirty="0" smtClean="0"/>
              <a:t> </a:t>
            </a:r>
            <a:r>
              <a:rPr lang="sr-Cyrl-RS" u="sng" dirty="0" smtClean="0"/>
              <a:t>у</a:t>
            </a:r>
            <a:r>
              <a:rPr lang="en-US" u="sng" dirty="0" smtClean="0"/>
              <a:t> </a:t>
            </a:r>
            <a:r>
              <a:rPr lang="sr-Cyrl-RS" u="sng" dirty="0" smtClean="0"/>
              <a:t>јавној</a:t>
            </a:r>
            <a:r>
              <a:rPr lang="en-US" u="sng" dirty="0" smtClean="0"/>
              <a:t> </a:t>
            </a:r>
            <a:r>
              <a:rPr lang="sr-Cyrl-RS" u="sng" dirty="0" smtClean="0"/>
              <a:t>својини</a:t>
            </a:r>
            <a:r>
              <a:rPr lang="en-US" u="sng" dirty="0" smtClean="0"/>
              <a:t> </a:t>
            </a:r>
            <a:r>
              <a:rPr lang="sr-Cyrl-RS" u="sng" dirty="0" smtClean="0"/>
              <a:t>оснива</a:t>
            </a:r>
            <a:r>
              <a:rPr lang="en-US" u="sng" dirty="0" smtClean="0"/>
              <a:t> </a:t>
            </a:r>
            <a:r>
              <a:rPr lang="sr-Cyrl-RS" u="sng" dirty="0" smtClean="0"/>
              <a:t>Република</a:t>
            </a:r>
            <a:r>
              <a:rPr lang="en-US" u="sng" dirty="0" smtClean="0"/>
              <a:t> </a:t>
            </a:r>
            <a:r>
              <a:rPr lang="sr-Cyrl-RS" u="sng" dirty="0" smtClean="0"/>
              <a:t>Србија</a:t>
            </a:r>
            <a:r>
              <a:rPr lang="en-US" u="sng" dirty="0" smtClean="0"/>
              <a:t>, </a:t>
            </a:r>
            <a:r>
              <a:rPr lang="sr-Cyrl-RS" u="sng" dirty="0" smtClean="0"/>
              <a:t>а</a:t>
            </a:r>
            <a:r>
              <a:rPr lang="en-US" u="sng" dirty="0" smtClean="0"/>
              <a:t> </a:t>
            </a:r>
            <a:r>
              <a:rPr lang="sr-Cyrl-RS" u="sng" dirty="0" smtClean="0"/>
              <a:t>на</a:t>
            </a:r>
            <a:r>
              <a:rPr lang="en-US" u="sng" dirty="0" smtClean="0"/>
              <a:t> </a:t>
            </a:r>
            <a:r>
              <a:rPr lang="sr-Cyrl-RS" u="sng" dirty="0" smtClean="0"/>
              <a:t>територији</a:t>
            </a:r>
            <a:r>
              <a:rPr lang="en-US" u="sng" dirty="0" smtClean="0"/>
              <a:t> </a:t>
            </a:r>
            <a:r>
              <a:rPr lang="sr-Cyrl-RS" u="sng" dirty="0" smtClean="0"/>
              <a:t>аутономне</a:t>
            </a:r>
            <a:r>
              <a:rPr lang="en-US" u="sng" dirty="0" smtClean="0"/>
              <a:t> </a:t>
            </a:r>
            <a:r>
              <a:rPr lang="sr-Cyrl-RS" u="sng" dirty="0" smtClean="0"/>
              <a:t>покрајине</a:t>
            </a:r>
            <a:r>
              <a:rPr lang="en-US" u="sng" dirty="0" smtClean="0"/>
              <a:t> - </a:t>
            </a:r>
            <a:r>
              <a:rPr lang="sr-Cyrl-RS" u="sng" dirty="0" smtClean="0"/>
              <a:t>аутономна</a:t>
            </a:r>
            <a:r>
              <a:rPr lang="en-US" u="sng" dirty="0" smtClean="0"/>
              <a:t> </a:t>
            </a:r>
            <a:r>
              <a:rPr lang="sr-Cyrl-RS" u="sng" dirty="0" smtClean="0"/>
              <a:t>покрајина</a:t>
            </a:r>
            <a:r>
              <a:rPr lang="en-US" u="sng" dirty="0" smtClean="0"/>
              <a:t>, </a:t>
            </a:r>
            <a:r>
              <a:rPr lang="sr-Cyrl-RS" u="sng" dirty="0" smtClean="0"/>
              <a:t>у</a:t>
            </a:r>
            <a:r>
              <a:rPr lang="en-US" u="sng" dirty="0" smtClean="0"/>
              <a:t> </a:t>
            </a:r>
            <a:r>
              <a:rPr lang="sr-Cyrl-RS" u="sng" dirty="0" smtClean="0"/>
              <a:t>складу</a:t>
            </a:r>
            <a:r>
              <a:rPr lang="en-US" u="sng" dirty="0" smtClean="0"/>
              <a:t> </a:t>
            </a:r>
            <a:r>
              <a:rPr lang="sr-Cyrl-RS" u="sng" dirty="0" smtClean="0"/>
              <a:t>са</a:t>
            </a:r>
            <a:r>
              <a:rPr lang="en-US" u="sng" dirty="0" smtClean="0"/>
              <a:t> </a:t>
            </a:r>
            <a:r>
              <a:rPr lang="sr-Cyrl-RS" u="sng" dirty="0" smtClean="0"/>
              <a:t>законом</a:t>
            </a:r>
            <a:r>
              <a:rPr lang="en-US" u="sng" dirty="0" smtClean="0"/>
              <a:t> </a:t>
            </a:r>
            <a:r>
              <a:rPr lang="sr-Cyrl-RS" u="sng" dirty="0" smtClean="0"/>
              <a:t>и</a:t>
            </a:r>
            <a:r>
              <a:rPr lang="en-US" u="sng" dirty="0" smtClean="0"/>
              <a:t> </a:t>
            </a:r>
            <a:r>
              <a:rPr lang="sr-Cyrl-RS" u="sng" dirty="0" smtClean="0"/>
              <a:t>Планом</a:t>
            </a:r>
            <a:r>
              <a:rPr lang="en-US" u="sng" dirty="0" smtClean="0"/>
              <a:t> </a:t>
            </a:r>
            <a:r>
              <a:rPr lang="sr-Cyrl-RS" u="sng" dirty="0" smtClean="0"/>
              <a:t>мреже</a:t>
            </a:r>
            <a:r>
              <a:rPr lang="en-US" u="sng" dirty="0" smtClean="0"/>
              <a:t>. </a:t>
            </a:r>
          </a:p>
          <a:p>
            <a:r>
              <a:rPr lang="sr-Cyrl-RS" dirty="0" smtClean="0"/>
              <a:t>Клиничко</a:t>
            </a:r>
            <a:r>
              <a:rPr lang="en-US" dirty="0" smtClean="0"/>
              <a:t>-</a:t>
            </a:r>
            <a:r>
              <a:rPr lang="sr-Cyrl-RS" dirty="0" smtClean="0"/>
              <a:t>болнички</a:t>
            </a:r>
            <a:r>
              <a:rPr lang="en-US" dirty="0" smtClean="0"/>
              <a:t> </a:t>
            </a:r>
            <a:r>
              <a:rPr lang="sr-Cyrl-RS" dirty="0" smtClean="0"/>
              <a:t>центар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b="1" dirty="0" smtClean="0"/>
              <a:t>може</a:t>
            </a:r>
            <a:r>
              <a:rPr lang="en-US" b="1" dirty="0" smtClean="0"/>
              <a:t> </a:t>
            </a:r>
            <a:r>
              <a:rPr lang="sr-Cyrl-RS" b="1" dirty="0" smtClean="0"/>
              <a:t>основати</a:t>
            </a:r>
            <a:r>
              <a:rPr lang="en-US" b="1" dirty="0" smtClean="0"/>
              <a:t> </a:t>
            </a:r>
            <a:r>
              <a:rPr lang="sr-Cyrl-RS" b="1" dirty="0" smtClean="0"/>
              <a:t>само</a:t>
            </a:r>
            <a:r>
              <a:rPr lang="en-US" b="1" dirty="0" smtClean="0"/>
              <a:t> </a:t>
            </a:r>
            <a:r>
              <a:rPr lang="sr-Cyrl-RS" b="1" dirty="0" smtClean="0"/>
              <a:t>у</a:t>
            </a:r>
            <a:r>
              <a:rPr lang="en-US" b="1" dirty="0" smtClean="0"/>
              <a:t> </a:t>
            </a:r>
            <a:r>
              <a:rPr lang="sr-Cyrl-RS" b="1" dirty="0" smtClean="0"/>
              <a:t>седишту</a:t>
            </a:r>
            <a:r>
              <a:rPr lang="en-US" b="1" dirty="0" smtClean="0"/>
              <a:t> </a:t>
            </a:r>
            <a:r>
              <a:rPr lang="sr-Cyrl-RS" b="1" dirty="0" smtClean="0"/>
              <a:t>универзитета</a:t>
            </a:r>
            <a:r>
              <a:rPr lang="en-US" b="1" dirty="0" smtClean="0"/>
              <a:t> </a:t>
            </a:r>
            <a:r>
              <a:rPr lang="sr-Cyrl-RS" b="1" dirty="0" smtClean="0"/>
              <a:t>који</a:t>
            </a:r>
            <a:r>
              <a:rPr lang="en-US" b="1" dirty="0" smtClean="0"/>
              <a:t> </a:t>
            </a:r>
            <a:r>
              <a:rPr lang="sr-Cyrl-RS" b="1" dirty="0" smtClean="0"/>
              <a:t>у</a:t>
            </a:r>
            <a:r>
              <a:rPr lang="en-US" b="1" dirty="0" smtClean="0"/>
              <a:t> </a:t>
            </a:r>
            <a:r>
              <a:rPr lang="sr-Cyrl-RS" b="1" dirty="0" smtClean="0"/>
              <a:t>свом</a:t>
            </a:r>
            <a:r>
              <a:rPr lang="en-US" b="1" dirty="0" smtClean="0"/>
              <a:t> </a:t>
            </a:r>
            <a:r>
              <a:rPr lang="sr-Cyrl-RS" b="1" dirty="0" smtClean="0"/>
              <a:t>саставу</a:t>
            </a:r>
            <a:r>
              <a:rPr lang="en-US" b="1" dirty="0" smtClean="0"/>
              <a:t> </a:t>
            </a:r>
            <a:r>
              <a:rPr lang="sr-Cyrl-RS" b="1" dirty="0" smtClean="0"/>
              <a:t>има</a:t>
            </a:r>
            <a:r>
              <a:rPr lang="en-US" b="1" dirty="0" smtClean="0"/>
              <a:t> </a:t>
            </a:r>
            <a:r>
              <a:rPr lang="sr-Cyrl-RS" b="1" dirty="0" smtClean="0"/>
              <a:t>факултет</a:t>
            </a:r>
            <a:r>
              <a:rPr lang="en-US" b="1" dirty="0" smtClean="0"/>
              <a:t> </a:t>
            </a:r>
            <a:r>
              <a:rPr lang="sr-Cyrl-RS" b="1" dirty="0" smtClean="0"/>
              <a:t>здравствене</a:t>
            </a:r>
            <a:r>
              <a:rPr lang="en-US" b="1" dirty="0" smtClean="0"/>
              <a:t> </a:t>
            </a:r>
            <a:r>
              <a:rPr lang="sr-Cyrl-RS" b="1" dirty="0" smtClean="0"/>
              <a:t>струке</a:t>
            </a:r>
            <a:r>
              <a:rPr lang="en-US" b="1" dirty="0" smtClean="0"/>
              <a:t>. </a:t>
            </a:r>
          </a:p>
          <a:p>
            <a:r>
              <a:rPr lang="sr-Cyrl-RS" dirty="0" smtClean="0"/>
              <a:t>Клиничко</a:t>
            </a:r>
            <a:r>
              <a:rPr lang="en-US" dirty="0" smtClean="0"/>
              <a:t>-</a:t>
            </a:r>
            <a:r>
              <a:rPr lang="sr-Cyrl-RS" dirty="0" smtClean="0"/>
              <a:t>болнички</a:t>
            </a:r>
            <a:r>
              <a:rPr lang="en-US" dirty="0" smtClean="0"/>
              <a:t> </a:t>
            </a:r>
            <a:r>
              <a:rPr lang="sr-Cyrl-RS" dirty="0" smtClean="0"/>
              <a:t>центар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јавној</a:t>
            </a:r>
            <a:r>
              <a:rPr lang="en-US" dirty="0" smtClean="0"/>
              <a:t> </a:t>
            </a:r>
            <a:r>
              <a:rPr lang="sr-Cyrl-RS" dirty="0" smtClean="0"/>
              <a:t>својини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чијем</a:t>
            </a:r>
            <a:r>
              <a:rPr lang="en-US" dirty="0" smtClean="0"/>
              <a:t> </a:t>
            </a:r>
            <a:r>
              <a:rPr lang="sr-Cyrl-RS" dirty="0" smtClean="0"/>
              <a:t>седишту</a:t>
            </a:r>
            <a:r>
              <a:rPr lang="en-US" dirty="0" smtClean="0"/>
              <a:t> </a:t>
            </a:r>
            <a:r>
              <a:rPr lang="sr-Cyrl-RS" dirty="0" smtClean="0"/>
              <a:t>не</a:t>
            </a:r>
            <a:r>
              <a:rPr lang="en-US" dirty="0" smtClean="0"/>
              <a:t> </a:t>
            </a:r>
            <a:r>
              <a:rPr lang="sr-Cyrl-RS" dirty="0" smtClean="0"/>
              <a:t>постоји</a:t>
            </a:r>
            <a:r>
              <a:rPr lang="en-US" dirty="0" smtClean="0"/>
              <a:t> </a:t>
            </a:r>
            <a:r>
              <a:rPr lang="sr-Cyrl-RS" dirty="0" smtClean="0"/>
              <a:t>општа</a:t>
            </a:r>
            <a:r>
              <a:rPr lang="en-US" dirty="0" smtClean="0"/>
              <a:t> </a:t>
            </a:r>
            <a:r>
              <a:rPr lang="sr-Cyrl-RS" dirty="0" smtClean="0"/>
              <a:t>болница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јавној</a:t>
            </a:r>
            <a:r>
              <a:rPr lang="en-US" dirty="0" smtClean="0"/>
              <a:t> </a:t>
            </a:r>
            <a:r>
              <a:rPr lang="sr-Cyrl-RS" dirty="0" smtClean="0"/>
              <a:t>својини</a:t>
            </a:r>
            <a:r>
              <a:rPr lang="en-US" dirty="0" smtClean="0"/>
              <a:t>,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становништво</a:t>
            </a:r>
            <a:r>
              <a:rPr lang="en-US" dirty="0" smtClean="0"/>
              <a:t> </a:t>
            </a:r>
            <a:r>
              <a:rPr lang="sr-Cyrl-RS" dirty="0" smtClean="0"/>
              <a:t>територије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коју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sr-Cyrl-RS" dirty="0" smtClean="0"/>
              <a:t>основан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одговарајућу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секундарног</a:t>
            </a:r>
            <a:r>
              <a:rPr lang="en-US" dirty="0" smtClean="0"/>
              <a:t> </a:t>
            </a:r>
            <a:r>
              <a:rPr lang="sr-Cyrl-RS" dirty="0" smtClean="0"/>
              <a:t>нивоа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5" name="~PP64.WAV">
            <a:hlinkClick r:id="" action="ppaction://media"/>
          </p:cNvPr>
          <p:cNvPicPr>
            <a:picLocks noRot="1" noChangeAspect="1"/>
          </p:cNvPicPr>
          <p:nvPr>
            <a:wavAudioFile r:embed="rId1" name="~PP6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3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44408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Универзитетски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клинички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здравствена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установа</a:t>
            </a:r>
            <a:r>
              <a:rPr lang="en-US" sz="1800" dirty="0" smtClean="0"/>
              <a:t> </a:t>
            </a:r>
            <a:r>
              <a:rPr lang="sr-Cyrl-RS" sz="1800" dirty="0" smtClean="0"/>
              <a:t>која</a:t>
            </a:r>
            <a:r>
              <a:rPr lang="en-US" sz="1800" dirty="0" smtClean="0"/>
              <a:t> </a:t>
            </a:r>
            <a:r>
              <a:rPr lang="sr-Cyrl-RS" sz="1800" b="1" dirty="0" smtClean="0"/>
              <a:t>обједињује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три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или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више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клиника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односно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института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које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чине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организациону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функционалну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целину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која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обавља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високоспецијализовану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специјалистичко консултативну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стационарну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здравствену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из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више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области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медицине</a:t>
            </a:r>
            <a:r>
              <a:rPr lang="en-US" sz="1800" b="1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имати</a:t>
            </a:r>
            <a:r>
              <a:rPr lang="en-US" sz="1800" dirty="0" smtClean="0"/>
              <a:t> </a:t>
            </a:r>
            <a:r>
              <a:rPr lang="sr-Cyrl-RS" sz="1800" dirty="0" smtClean="0"/>
              <a:t>организационе</a:t>
            </a:r>
            <a:r>
              <a:rPr lang="en-US" sz="1800" dirty="0" smtClean="0"/>
              <a:t> </a:t>
            </a:r>
            <a:r>
              <a:rPr lang="sr-Cyrl-RS" sz="1800" dirty="0" smtClean="0"/>
              <a:t>јединице</a:t>
            </a:r>
            <a:r>
              <a:rPr lang="en-US" sz="1800" dirty="0" smtClean="0"/>
              <a:t> </a:t>
            </a:r>
            <a:r>
              <a:rPr lang="sr-Cyrl-RS" sz="1800" dirty="0" smtClean="0"/>
              <a:t>изван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седишта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универзитетског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клиничког</a:t>
            </a:r>
            <a:r>
              <a:rPr lang="en-US" sz="1800" dirty="0" smtClean="0"/>
              <a:t> </a:t>
            </a:r>
            <a:r>
              <a:rPr lang="sr-Cyrl-RS" sz="1800" dirty="0" smtClean="0"/>
              <a:t>центра</a:t>
            </a:r>
            <a:r>
              <a:rPr lang="en-US" sz="1800" dirty="0" smtClean="0"/>
              <a:t>,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територији</a:t>
            </a:r>
            <a:r>
              <a:rPr lang="en-US" sz="1800" dirty="0" smtClean="0"/>
              <a:t> </a:t>
            </a:r>
            <a:r>
              <a:rPr lang="sr-Cyrl-RS" sz="1800" dirty="0" smtClean="0"/>
              <a:t>управног</a:t>
            </a:r>
            <a:r>
              <a:rPr lang="en-US" sz="1800" dirty="0" smtClean="0"/>
              <a:t> </a:t>
            </a:r>
            <a:r>
              <a:rPr lang="sr-Cyrl-RS" sz="1800" dirty="0" smtClean="0"/>
              <a:t>округа</a:t>
            </a:r>
            <a:r>
              <a:rPr lang="en-US" sz="1800" dirty="0" smtClean="0"/>
              <a:t>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којем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има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седиште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b="1" dirty="0" smtClean="0"/>
              <a:t>образовну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научноистраживачку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складу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законом</a:t>
            </a:r>
            <a:r>
              <a:rPr lang="en-US" sz="1800" b="1" dirty="0" smtClean="0"/>
              <a:t>. </a:t>
            </a:r>
          </a:p>
          <a:p>
            <a:r>
              <a:rPr lang="sr-Cyrl-RS" sz="1800" u="sng" dirty="0" smtClean="0"/>
              <a:t>Универзитетски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клинички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центар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јавној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својини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оснива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Република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Србија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територији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аутономне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покрајине</a:t>
            </a:r>
            <a:r>
              <a:rPr lang="en-US" sz="1800" u="sng" dirty="0" smtClean="0"/>
              <a:t> - </a:t>
            </a:r>
            <a:r>
              <a:rPr lang="sr-Cyrl-RS" sz="1800" u="sng" dirty="0" smtClean="0"/>
              <a:t>аутономна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покрајина 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складу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законом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Планом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мреже</a:t>
            </a:r>
            <a:r>
              <a:rPr lang="en-US" sz="1800" u="sng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се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основати</a:t>
            </a:r>
            <a:r>
              <a:rPr lang="en-US" sz="1800" dirty="0" smtClean="0"/>
              <a:t> </a:t>
            </a:r>
            <a:r>
              <a:rPr lang="sr-Cyrl-RS" sz="1800" dirty="0" smtClean="0"/>
              <a:t>само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универзитета</a:t>
            </a:r>
            <a:r>
              <a:rPr lang="en-US" sz="1800" dirty="0" smtClean="0"/>
              <a:t>, </a:t>
            </a:r>
            <a:r>
              <a:rPr lang="sr-Cyrl-RS" sz="1800" dirty="0" smtClean="0"/>
              <a:t>који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свом</a:t>
            </a:r>
            <a:r>
              <a:rPr lang="en-US" sz="1800" dirty="0" smtClean="0"/>
              <a:t> </a:t>
            </a:r>
            <a:r>
              <a:rPr lang="sr-Cyrl-RS" sz="1800" dirty="0" smtClean="0"/>
              <a:t>саставу</a:t>
            </a:r>
            <a:r>
              <a:rPr lang="en-US" sz="1800" dirty="0" smtClean="0"/>
              <a:t> </a:t>
            </a:r>
            <a:r>
              <a:rPr lang="sr-Cyrl-RS" sz="1800" dirty="0" smtClean="0"/>
              <a:t>има</a:t>
            </a:r>
            <a:r>
              <a:rPr lang="en-US" sz="1800" dirty="0" smtClean="0"/>
              <a:t> </a:t>
            </a:r>
            <a:r>
              <a:rPr lang="sr-Cyrl-RS" sz="1800" dirty="0" smtClean="0"/>
              <a:t>факултет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струке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чијем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не</a:t>
            </a:r>
            <a:r>
              <a:rPr lang="en-US" sz="1800" dirty="0" smtClean="0"/>
              <a:t> </a:t>
            </a:r>
            <a:r>
              <a:rPr lang="sr-Cyrl-RS" sz="1800" dirty="0" smtClean="0"/>
              <a:t>постоји</a:t>
            </a:r>
            <a:r>
              <a:rPr lang="en-US" sz="1800" dirty="0" smtClean="0"/>
              <a:t> </a:t>
            </a:r>
            <a:r>
              <a:rPr lang="sr-Cyrl-RS" sz="1800" dirty="0" smtClean="0"/>
              <a:t>општа</a:t>
            </a:r>
            <a:r>
              <a:rPr lang="en-US" sz="1800" dirty="0" smtClean="0"/>
              <a:t> </a:t>
            </a:r>
            <a:r>
              <a:rPr lang="sr-Cyrl-RS" sz="1800" dirty="0" smtClean="0"/>
              <a:t>болница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становништво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територије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основан</a:t>
            </a:r>
            <a:r>
              <a:rPr lang="en-US" sz="1800" dirty="0" smtClean="0"/>
              <a:t>,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секундарног</a:t>
            </a:r>
            <a:r>
              <a:rPr lang="en-US" sz="1800" dirty="0" smtClean="0"/>
              <a:t> </a:t>
            </a:r>
            <a:r>
              <a:rPr lang="sr-Cyrl-RS" sz="1800" dirty="0" smtClean="0"/>
              <a:t>нивоа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заштите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pic>
        <p:nvPicPr>
          <p:cNvPr id="4" name="~PP2823.WAV">
            <a:hlinkClick r:id="" action="ppaction://media"/>
          </p:cNvPr>
          <p:cNvPicPr>
            <a:picLocks noRot="1" noChangeAspect="1"/>
          </p:cNvPicPr>
          <p:nvPr>
            <a:wavAudioFile r:embed="rId1" name="~PP282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204864"/>
            <a:ext cx="7704856" cy="1800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3200" dirty="0" smtClean="0"/>
              <a:t>ЗДРАВСТВЕНЕ</a:t>
            </a:r>
            <a:r>
              <a:rPr lang="en-US" sz="3200" dirty="0" smtClean="0"/>
              <a:t> </a:t>
            </a:r>
            <a:r>
              <a:rPr lang="sr-Cyrl-RS" sz="3200" dirty="0" smtClean="0"/>
              <a:t>УСТАНОВЕ</a:t>
            </a:r>
            <a:r>
              <a:rPr lang="en-US" sz="3200" dirty="0" smtClean="0"/>
              <a:t> </a:t>
            </a:r>
            <a:r>
              <a:rPr lang="sr-Cyrl-RS" sz="3200" dirty="0" smtClean="0"/>
              <a:t>КОЈЕ</a:t>
            </a:r>
            <a:r>
              <a:rPr lang="en-US" sz="3200" dirty="0" smtClean="0"/>
              <a:t> </a:t>
            </a:r>
            <a:r>
              <a:rPr lang="sr-Cyrl-RS" sz="3200" dirty="0" smtClean="0"/>
              <a:t>ОБАВЉАЈУ</a:t>
            </a:r>
            <a:r>
              <a:rPr lang="en-US" sz="3200" dirty="0" smtClean="0"/>
              <a:t> </a:t>
            </a:r>
            <a:r>
              <a:rPr lang="sr-Cyrl-RS" sz="3200" dirty="0" smtClean="0"/>
              <a:t>ЗДРАВСТВЕНУ</a:t>
            </a:r>
            <a:r>
              <a:rPr lang="en-US" sz="3200" dirty="0" smtClean="0"/>
              <a:t> </a:t>
            </a:r>
            <a:r>
              <a:rPr lang="sr-Cyrl-RS" sz="3200" dirty="0" smtClean="0"/>
              <a:t>ДЕЛАТНОСТ НА</a:t>
            </a:r>
          </a:p>
          <a:p>
            <a:pPr algn="ctr">
              <a:buNone/>
            </a:pPr>
            <a:r>
              <a:rPr lang="en-US" sz="3200" dirty="0" smtClean="0"/>
              <a:t> </a:t>
            </a:r>
            <a:r>
              <a:rPr lang="sr-Cyrl-RS" sz="3200" b="1" dirty="0" smtClean="0"/>
              <a:t>ВИШЕ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НИВОА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ЗДРАВСТВЕНЕ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ЗАШТИТЕ</a:t>
            </a:r>
            <a:r>
              <a:rPr lang="en-US" sz="3200" b="1" dirty="0" smtClean="0"/>
              <a:t> </a:t>
            </a:r>
            <a:endParaRPr lang="en-US" sz="3200" b="1" dirty="0"/>
          </a:p>
        </p:txBody>
      </p:sp>
      <p:pic>
        <p:nvPicPr>
          <p:cNvPr id="5" name="~PP3834.WAV">
            <a:hlinkClick r:id="" action="ppaction://media"/>
          </p:cNvPr>
          <p:cNvPicPr>
            <a:picLocks noRot="1" noChangeAspect="1"/>
          </p:cNvPicPr>
          <p:nvPr>
            <a:wavAudioFile r:embed="rId1" name="~PP38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9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7992888" cy="4392488"/>
          </a:xfrm>
        </p:spPr>
        <p:txBody>
          <a:bodyPr>
            <a:noAutofit/>
          </a:bodyPr>
          <a:lstStyle/>
          <a:p>
            <a:r>
              <a:rPr lang="sr-Cyrl-RS" sz="2200" dirty="0" smtClean="0"/>
              <a:t>Под</a:t>
            </a:r>
            <a:r>
              <a:rPr lang="vi-VN" sz="2200" dirty="0" smtClean="0"/>
              <a:t> </a:t>
            </a:r>
            <a:r>
              <a:rPr lang="sr-Cyrl-RS" sz="2200" dirty="0" smtClean="0"/>
              <a:t>јавним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здрављем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смислу</a:t>
            </a:r>
            <a:r>
              <a:rPr lang="vi-VN" sz="2200" dirty="0" smtClean="0"/>
              <a:t> </a:t>
            </a:r>
            <a:r>
              <a:rPr lang="sr-Cyrl-RS" sz="2200" dirty="0" smtClean="0"/>
              <a:t>овог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, </a:t>
            </a:r>
            <a:r>
              <a:rPr lang="sr-Cyrl-RS" sz="2200" dirty="0" smtClean="0"/>
              <a:t>подразумева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остваривање</a:t>
            </a:r>
            <a:r>
              <a:rPr lang="vi-VN" sz="2200" dirty="0" smtClean="0"/>
              <a:t> </a:t>
            </a:r>
            <a:r>
              <a:rPr lang="sr-Cyrl-RS" sz="2200" dirty="0" smtClean="0"/>
              <a:t>јавног</a:t>
            </a:r>
            <a:r>
              <a:rPr lang="vi-VN" sz="2200" dirty="0" smtClean="0"/>
              <a:t> </a:t>
            </a:r>
            <a:r>
              <a:rPr lang="sr-Cyrl-RS" sz="2200" dirty="0" smtClean="0"/>
              <a:t>интереса</a:t>
            </a:r>
            <a:r>
              <a:rPr lang="vi-VN" sz="2200" dirty="0" smtClean="0"/>
              <a:t> </a:t>
            </a:r>
            <a:r>
              <a:rPr lang="sr-Cyrl-RS" sz="2200" dirty="0" smtClean="0"/>
              <a:t>стварањем</a:t>
            </a:r>
            <a:r>
              <a:rPr lang="vi-VN" sz="2200" dirty="0" smtClean="0"/>
              <a:t> </a:t>
            </a:r>
            <a:r>
              <a:rPr lang="sr-Cyrl-RS" sz="2200" dirty="0" smtClean="0"/>
              <a:t>услова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унапређење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 </a:t>
            </a:r>
            <a:r>
              <a:rPr lang="sr-Cyrl-RS" sz="2200" dirty="0" smtClean="0"/>
              <a:t>становништва</a:t>
            </a:r>
            <a:r>
              <a:rPr lang="vi-VN" sz="2200" dirty="0" smtClean="0"/>
              <a:t> </a:t>
            </a:r>
            <a:r>
              <a:rPr lang="sr-Cyrl-RS" sz="2200" dirty="0" smtClean="0"/>
              <a:t>путем</a:t>
            </a:r>
            <a:r>
              <a:rPr lang="vi-VN" sz="2200" dirty="0" smtClean="0"/>
              <a:t> </a:t>
            </a:r>
            <a:r>
              <a:rPr lang="sr-Cyrl-RS" sz="2200" dirty="0" smtClean="0"/>
              <a:t>организованих</a:t>
            </a:r>
            <a:r>
              <a:rPr lang="vi-VN" sz="2200" dirty="0" smtClean="0"/>
              <a:t> </a:t>
            </a:r>
            <a:r>
              <a:rPr lang="sr-Cyrl-RS" sz="2200" dirty="0" smtClean="0"/>
              <a:t>свеобухватних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активности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друштва</a:t>
            </a:r>
            <a:r>
              <a:rPr lang="vi-VN" sz="2200" dirty="0" smtClean="0"/>
              <a:t>, </a:t>
            </a:r>
            <a:r>
              <a:rPr lang="sr-Cyrl-RS" sz="2200" dirty="0" smtClean="0"/>
              <a:t>усмерених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унапређење</a:t>
            </a:r>
            <a:r>
              <a:rPr lang="vi-VN" sz="2200" dirty="0" smtClean="0"/>
              <a:t> </a:t>
            </a:r>
            <a:r>
              <a:rPr lang="sr-Cyrl-RS" sz="2200" dirty="0" smtClean="0"/>
              <a:t>физичког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менталног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животне</a:t>
            </a:r>
            <a:r>
              <a:rPr lang="vi-VN" sz="2200" dirty="0" smtClean="0"/>
              <a:t> </a:t>
            </a:r>
            <a:r>
              <a:rPr lang="sr-Cyrl-RS" sz="2200" dirty="0" smtClean="0"/>
              <a:t>средине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спречавање</a:t>
            </a:r>
            <a:r>
              <a:rPr lang="vi-VN" sz="2200" dirty="0" smtClean="0"/>
              <a:t>, </a:t>
            </a:r>
            <a:r>
              <a:rPr lang="sr-Cyrl-RS" sz="2200" dirty="0" smtClean="0"/>
              <a:t>откривање</a:t>
            </a:r>
            <a:r>
              <a:rPr lang="vi-VN" sz="2200" dirty="0" smtClean="0"/>
              <a:t>, </a:t>
            </a:r>
            <a:r>
              <a:rPr lang="sr-Cyrl-RS" sz="2200" dirty="0" smtClean="0"/>
              <a:t>сузбијање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контролу</a:t>
            </a:r>
            <a:r>
              <a:rPr lang="vi-VN" sz="2200" dirty="0" smtClean="0"/>
              <a:t> </a:t>
            </a:r>
            <a:r>
              <a:rPr lang="sr-Cyrl-RS" sz="2200" dirty="0" smtClean="0"/>
              <a:t>фактора</a:t>
            </a:r>
            <a:r>
              <a:rPr lang="vi-VN" sz="2200" dirty="0" smtClean="0"/>
              <a:t> </a:t>
            </a:r>
            <a:r>
              <a:rPr lang="sr-Cyrl-RS" sz="2200" dirty="0" smtClean="0"/>
              <a:t>ризика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настанак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, </a:t>
            </a:r>
            <a:r>
              <a:rPr lang="sr-Cyrl-RS" sz="2200" dirty="0" smtClean="0"/>
              <a:t>који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остварује</a:t>
            </a:r>
            <a:r>
              <a:rPr lang="vi-VN" sz="2200" dirty="0" smtClean="0"/>
              <a:t> </a:t>
            </a:r>
            <a:r>
              <a:rPr lang="sr-Cyrl-RS" sz="2200" dirty="0" smtClean="0"/>
              <a:t>применом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активности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промоције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, 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продужења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побољшања</a:t>
            </a:r>
            <a:r>
              <a:rPr lang="vi-VN" sz="2200" dirty="0" smtClean="0"/>
              <a:t> </a:t>
            </a:r>
            <a:r>
              <a:rPr lang="sr-Cyrl-RS" sz="2200" dirty="0" smtClean="0"/>
              <a:t>квалитета</a:t>
            </a:r>
            <a:r>
              <a:rPr lang="vi-VN" sz="2200" dirty="0" smtClean="0"/>
              <a:t> </a:t>
            </a:r>
            <a:r>
              <a:rPr lang="sr-Cyrl-RS" sz="2200" dirty="0" smtClean="0"/>
              <a:t>живота</a:t>
            </a:r>
            <a:r>
              <a:rPr lang="vi-VN" sz="2200" dirty="0" smtClean="0"/>
              <a:t>. </a:t>
            </a:r>
          </a:p>
          <a:p>
            <a:r>
              <a:rPr lang="sr-Cyrl-RS" sz="2200" u="sng" dirty="0" smtClean="0"/>
              <a:t>Завод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здравље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здравље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оснива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више</a:t>
            </a:r>
            <a:r>
              <a:rPr lang="en-US" sz="2200" dirty="0" smtClean="0"/>
              <a:t> </a:t>
            </a:r>
            <a:r>
              <a:rPr lang="sr-Cyrl-RS" sz="2200" dirty="0" smtClean="0"/>
              <a:t>јединица</a:t>
            </a:r>
            <a:r>
              <a:rPr lang="en-US" sz="2200" dirty="0" smtClean="0"/>
              <a:t> </a:t>
            </a:r>
            <a:r>
              <a:rPr lang="sr-Cyrl-RS" sz="2200" dirty="0" smtClean="0"/>
              <a:t>локалне</a:t>
            </a:r>
            <a:r>
              <a:rPr lang="en-US" sz="2200" dirty="0" smtClean="0"/>
              <a:t> </a:t>
            </a:r>
            <a:r>
              <a:rPr lang="sr-Cyrl-RS" sz="2200" dirty="0" smtClean="0"/>
              <a:t>самоуправе</a:t>
            </a:r>
            <a:r>
              <a:rPr lang="en-US" sz="2200" dirty="0" smtClean="0"/>
              <a:t>,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града</a:t>
            </a:r>
            <a:r>
              <a:rPr lang="en-US" sz="2200" dirty="0" smtClean="0"/>
              <a:t>, </a:t>
            </a:r>
            <a:r>
              <a:rPr lang="sr-Cyrl-RS" sz="2200" dirty="0" smtClean="0"/>
              <a:t>аутономне</a:t>
            </a:r>
            <a:r>
              <a:rPr lang="en-US" sz="2200" dirty="0" smtClean="0"/>
              <a:t> </a:t>
            </a:r>
            <a:r>
              <a:rPr lang="sr-Cyrl-RS" sz="2200" dirty="0" smtClean="0"/>
              <a:t>покрајине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Републике</a:t>
            </a:r>
            <a:r>
              <a:rPr lang="en-US" sz="2200" dirty="0" smtClean="0"/>
              <a:t> </a:t>
            </a:r>
            <a:r>
              <a:rPr lang="sr-Cyrl-RS" sz="2200" dirty="0" smtClean="0"/>
              <a:t>Србије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Планом</a:t>
            </a:r>
            <a:r>
              <a:rPr lang="en-US" sz="2200" dirty="0" smtClean="0"/>
              <a:t> </a:t>
            </a:r>
            <a:r>
              <a:rPr lang="sr-Cyrl-RS" sz="2200" dirty="0" smtClean="0"/>
              <a:t>мреже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198.WAV">
            <a:hlinkClick r:id="" action="ppaction://media"/>
          </p:cNvPr>
          <p:cNvPicPr>
            <a:picLocks noRot="1" noChangeAspect="1"/>
          </p:cNvPicPr>
          <p:nvPr>
            <a:wavAudioFile r:embed="rId1" name="~PP21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7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228640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6048672"/>
          </a:xfrm>
        </p:spPr>
        <p:txBody>
          <a:bodyPr>
            <a:noAutofit/>
          </a:bodyPr>
          <a:lstStyle/>
          <a:p>
            <a:r>
              <a:rPr lang="sr-Cyrl-RS" sz="1600" dirty="0" smtClean="0"/>
              <a:t>Завод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здравље</a:t>
            </a:r>
            <a:r>
              <a:rPr lang="en-US" sz="1600" dirty="0" smtClean="0"/>
              <a:t>: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1) </a:t>
            </a:r>
            <a:r>
              <a:rPr lang="sr-Cyrl-RS" sz="1600" dirty="0" smtClean="0"/>
              <a:t>прати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анализира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здравствено</a:t>
            </a:r>
            <a:r>
              <a:rPr lang="en-US" sz="1600" dirty="0" smtClean="0"/>
              <a:t> </a:t>
            </a:r>
            <a:r>
              <a:rPr lang="sr-Cyrl-RS" sz="1600" dirty="0" smtClean="0"/>
              <a:t>стање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en-US" sz="1600" dirty="0" smtClean="0"/>
              <a:t>, </a:t>
            </a:r>
            <a:r>
              <a:rPr lang="sr-Cyrl-RS" sz="1600" dirty="0" smtClean="0"/>
              <a:t>хигијенско</a:t>
            </a:r>
            <a:r>
              <a:rPr lang="en-US" sz="1600" dirty="0" smtClean="0"/>
              <a:t>-</a:t>
            </a:r>
            <a:r>
              <a:rPr lang="sr-Cyrl-RS" sz="1600" dirty="0" smtClean="0"/>
              <a:t>епидемиолошку</a:t>
            </a:r>
            <a:r>
              <a:rPr lang="en-US" sz="1600" dirty="0" smtClean="0"/>
              <a:t> </a:t>
            </a:r>
            <a:r>
              <a:rPr lang="sr-Cyrl-RS" sz="1600" dirty="0" smtClean="0"/>
              <a:t>ситуацију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факторе</a:t>
            </a:r>
            <a:r>
              <a:rPr lang="en-US" sz="1600" dirty="0" smtClean="0"/>
              <a:t> </a:t>
            </a:r>
            <a:r>
              <a:rPr lang="sr-Cyrl-RS" sz="1600" dirty="0" smtClean="0"/>
              <a:t>ризика</a:t>
            </a:r>
            <a:r>
              <a:rPr lang="en-US" sz="1600" dirty="0" smtClean="0"/>
              <a:t> </a:t>
            </a:r>
            <a:r>
              <a:rPr lang="sr-Cyrl-RS" sz="1600" dirty="0" smtClean="0"/>
              <a:t>из</a:t>
            </a:r>
            <a:r>
              <a:rPr lang="en-US" sz="1600" dirty="0" smtClean="0"/>
              <a:t> </a:t>
            </a:r>
            <a:r>
              <a:rPr lang="sr-Cyrl-RS" sz="1600" dirty="0" smtClean="0"/>
              <a:t>животне</a:t>
            </a:r>
            <a:r>
              <a:rPr lang="en-US" sz="1600" dirty="0" smtClean="0"/>
              <a:t> </a:t>
            </a:r>
            <a:r>
              <a:rPr lang="sr-Cyrl-RS" sz="1600" dirty="0" smtClean="0"/>
              <a:t>средине</a:t>
            </a:r>
            <a:r>
              <a:rPr lang="en-US" sz="1600" dirty="0" smtClean="0"/>
              <a:t> </a:t>
            </a:r>
            <a:r>
              <a:rPr lang="sr-Cyrl-RS" sz="1600" dirty="0" smtClean="0"/>
              <a:t>који</a:t>
            </a:r>
            <a:r>
              <a:rPr lang="en-US" sz="1600" dirty="0" smtClean="0"/>
              <a:t> </a:t>
            </a:r>
            <a:r>
              <a:rPr lang="sr-Cyrl-RS" sz="1600" dirty="0" smtClean="0"/>
              <a:t>могу</a:t>
            </a:r>
            <a:r>
              <a:rPr lang="en-US" sz="1600" dirty="0" smtClean="0"/>
              <a:t> </a:t>
            </a:r>
            <a:r>
              <a:rPr lang="sr-Cyrl-RS" sz="1600" dirty="0" smtClean="0"/>
              <a:t>штетно</a:t>
            </a:r>
            <a:r>
              <a:rPr lang="en-US" sz="1600" dirty="0" smtClean="0"/>
              <a:t> </a:t>
            </a:r>
            <a:r>
              <a:rPr lang="sr-Cyrl-RS" sz="1600" dirty="0" smtClean="0"/>
              <a:t>утицати</a:t>
            </a:r>
            <a:r>
              <a:rPr lang="en-US" sz="1600" dirty="0" smtClean="0"/>
              <a:t> </a:t>
            </a:r>
            <a:r>
              <a:rPr lang="sr-Cyrl-RS" sz="1600" dirty="0" smtClean="0"/>
              <a:t>на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здравље</a:t>
            </a:r>
            <a:r>
              <a:rPr lang="en-US" sz="1600" dirty="0" smtClean="0"/>
              <a:t> </a:t>
            </a:r>
            <a:r>
              <a:rPr lang="sr-Cyrl-RS" sz="1600" dirty="0" smtClean="0"/>
              <a:t>људи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о</a:t>
            </a:r>
            <a:r>
              <a:rPr lang="en-US" sz="1600" dirty="0" smtClean="0"/>
              <a:t> </a:t>
            </a:r>
            <a:r>
              <a:rPr lang="sr-Cyrl-RS" sz="1600" dirty="0" smtClean="0"/>
              <a:t>томе</a:t>
            </a:r>
            <a:r>
              <a:rPr lang="en-US" sz="1600" dirty="0" smtClean="0"/>
              <a:t> </a:t>
            </a:r>
            <a:r>
              <a:rPr lang="sr-Cyrl-RS" sz="1600" dirty="0" smtClean="0"/>
              <a:t>извештава</a:t>
            </a:r>
            <a:r>
              <a:rPr lang="en-US" sz="1600" dirty="0" smtClean="0"/>
              <a:t> </a:t>
            </a:r>
            <a:r>
              <a:rPr lang="sr-Cyrl-RS" sz="1600" dirty="0" smtClean="0"/>
              <a:t>надлежне</a:t>
            </a:r>
            <a:r>
              <a:rPr lang="en-US" sz="1600" dirty="0" smtClean="0"/>
              <a:t> </a:t>
            </a:r>
            <a:r>
              <a:rPr lang="sr-Cyrl-RS" sz="1600" dirty="0" smtClean="0"/>
              <a:t>органе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јавност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it-IT" sz="1600" dirty="0" smtClean="0"/>
              <a:t>2) </a:t>
            </a:r>
            <a:r>
              <a:rPr lang="sr-Cyrl-RS" sz="1600" dirty="0" smtClean="0"/>
              <a:t>прати</a:t>
            </a:r>
            <a:r>
              <a:rPr lang="it-IT" sz="1600" dirty="0" smtClean="0"/>
              <a:t> </a:t>
            </a:r>
            <a:r>
              <a:rPr lang="sr-Cyrl-RS" sz="1600" dirty="0" smtClean="0"/>
              <a:t>и</a:t>
            </a:r>
            <a:r>
              <a:rPr lang="it-IT" sz="1600" dirty="0" smtClean="0"/>
              <a:t> </a:t>
            </a:r>
            <a:r>
              <a:rPr lang="sr-Cyrl-RS" sz="1600" dirty="0" smtClean="0"/>
              <a:t>анализира</a:t>
            </a:r>
            <a:r>
              <a:rPr lang="it-IT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it-IT" sz="1600" dirty="0" smtClean="0"/>
              <a:t> </a:t>
            </a:r>
            <a:r>
              <a:rPr lang="sr-Cyrl-RS" sz="1600" dirty="0" smtClean="0"/>
              <a:t>проблеме</a:t>
            </a:r>
            <a:r>
              <a:rPr lang="it-IT" sz="1600" dirty="0" smtClean="0"/>
              <a:t> </a:t>
            </a:r>
            <a:r>
              <a:rPr lang="sr-Cyrl-RS" sz="1600" dirty="0" smtClean="0"/>
              <a:t>и</a:t>
            </a:r>
            <a:r>
              <a:rPr lang="it-IT" sz="1600" dirty="0" smtClean="0"/>
              <a:t> </a:t>
            </a:r>
            <a:r>
              <a:rPr lang="sr-Cyrl-RS" sz="1600" dirty="0" smtClean="0"/>
              <a:t>ризике</a:t>
            </a:r>
            <a:r>
              <a:rPr lang="it-IT" sz="1600" dirty="0" smtClean="0"/>
              <a:t> </a:t>
            </a:r>
            <a:r>
              <a:rPr lang="sr-Cyrl-RS" sz="1600" dirty="0" smtClean="0"/>
              <a:t>по</a:t>
            </a:r>
            <a:r>
              <a:rPr lang="it-IT" sz="1600" dirty="0" smtClean="0"/>
              <a:t> </a:t>
            </a:r>
            <a:r>
              <a:rPr lang="sr-Cyrl-RS" sz="1600" dirty="0" smtClean="0"/>
              <a:t>здравље</a:t>
            </a:r>
            <a:r>
              <a:rPr lang="it-IT" sz="1600" dirty="0" smtClean="0"/>
              <a:t> </a:t>
            </a:r>
            <a:r>
              <a:rPr lang="sr-Cyrl-RS" sz="1600" dirty="0" smtClean="0"/>
              <a:t>становништва</a:t>
            </a:r>
            <a:endParaRPr lang="it-IT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3) </a:t>
            </a:r>
            <a:r>
              <a:rPr lang="sr-Cyrl-RS" sz="1600" dirty="0" smtClean="0"/>
              <a:t>предлаже</a:t>
            </a:r>
            <a:r>
              <a:rPr lang="vi-VN" sz="1600" dirty="0" smtClean="0"/>
              <a:t> </a:t>
            </a:r>
            <a:r>
              <a:rPr lang="sr-Cyrl-RS" sz="1600" dirty="0" smtClean="0"/>
              <a:t>елементе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vi-VN" sz="1600" dirty="0" smtClean="0"/>
              <a:t> </a:t>
            </a:r>
            <a:r>
              <a:rPr lang="sr-Cyrl-RS" sz="1600" dirty="0" smtClean="0"/>
              <a:t>политике</a:t>
            </a:r>
            <a:r>
              <a:rPr lang="vi-VN" sz="1600" dirty="0" smtClean="0"/>
              <a:t>, </a:t>
            </a:r>
            <a:r>
              <a:rPr lang="sr-Cyrl-RS" sz="1600" dirty="0" smtClean="0"/>
              <a:t>планове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програме</a:t>
            </a:r>
            <a:r>
              <a:rPr lang="vi-VN" sz="1600" dirty="0" smtClean="0"/>
              <a:t> </a:t>
            </a:r>
            <a:r>
              <a:rPr lang="sr-Cyrl-RS" sz="1600" dirty="0" smtClean="0"/>
              <a:t>намењене</a:t>
            </a:r>
            <a:r>
              <a:rPr lang="vi-VN" sz="1600" dirty="0" smtClean="0"/>
              <a:t> </a:t>
            </a:r>
            <a:r>
              <a:rPr lang="sr-Cyrl-RS" sz="1600" dirty="0" smtClean="0"/>
              <a:t>очувању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унапређењу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vi-VN" sz="1600" dirty="0" smtClean="0"/>
              <a:t>, </a:t>
            </a:r>
            <a:r>
              <a:rPr lang="sr-Cyrl-RS" sz="1600" dirty="0" smtClean="0"/>
              <a:t>прати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њихово</a:t>
            </a:r>
            <a:r>
              <a:rPr lang="vi-VN" sz="1600" dirty="0" smtClean="0"/>
              <a:t> </a:t>
            </a:r>
            <a:r>
              <a:rPr lang="sr-Cyrl-RS" sz="1600" dirty="0" smtClean="0"/>
              <a:t>спровођење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врши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њихову</a:t>
            </a:r>
            <a:r>
              <a:rPr lang="vi-VN" sz="1600" dirty="0" smtClean="0"/>
              <a:t> </a:t>
            </a:r>
            <a:r>
              <a:rPr lang="sr-Cyrl-RS" sz="1600" dirty="0" smtClean="0"/>
              <a:t>евалуацију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4)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информисање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едукацију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усвајање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здравих</a:t>
            </a:r>
            <a:r>
              <a:rPr lang="en-US" sz="1600" dirty="0" smtClean="0"/>
              <a:t> </a:t>
            </a:r>
            <a:r>
              <a:rPr lang="sr-Cyrl-RS" sz="1600" dirty="0" smtClean="0"/>
              <a:t>стилова</a:t>
            </a:r>
            <a:r>
              <a:rPr lang="en-US" sz="1600" dirty="0" smtClean="0"/>
              <a:t> </a:t>
            </a:r>
            <a:r>
              <a:rPr lang="sr-Cyrl-RS" sz="1600" dirty="0" smtClean="0"/>
              <a:t>живота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спречавање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сузбијање</a:t>
            </a:r>
            <a:r>
              <a:rPr lang="en-US" sz="1600" dirty="0" smtClean="0"/>
              <a:t> </a:t>
            </a:r>
            <a:r>
              <a:rPr lang="sr-Cyrl-RS" sz="1600" dirty="0" smtClean="0"/>
              <a:t>ризичних</a:t>
            </a:r>
            <a:r>
              <a:rPr lang="en-US" sz="1600" dirty="0" smtClean="0"/>
              <a:t> </a:t>
            </a:r>
            <a:r>
              <a:rPr lang="sr-Cyrl-RS" sz="1600" dirty="0" smtClean="0"/>
              <a:t>понашања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5) </a:t>
            </a:r>
            <a:r>
              <a:rPr lang="sr-Cyrl-RS" sz="1600" dirty="0" smtClean="0"/>
              <a:t>врши</a:t>
            </a:r>
            <a:r>
              <a:rPr lang="vi-VN" sz="1600" dirty="0" smtClean="0"/>
              <a:t> </a:t>
            </a:r>
            <a:r>
              <a:rPr lang="sr-Cyrl-RS" sz="1600" dirty="0" smtClean="0"/>
              <a:t>информисање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едукацију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vi-VN" sz="1600" dirty="0" smtClean="0"/>
              <a:t> </a:t>
            </a:r>
            <a:r>
              <a:rPr lang="sr-Cyrl-RS" sz="1600" dirty="0" smtClean="0"/>
              <a:t>о</a:t>
            </a:r>
            <a:r>
              <a:rPr lang="vi-VN" sz="1600" dirty="0" smtClean="0"/>
              <a:t> </a:t>
            </a:r>
            <a:r>
              <a:rPr lang="sr-Cyrl-RS" sz="1600" dirty="0" smtClean="0"/>
              <a:t>начинима</a:t>
            </a:r>
            <a:r>
              <a:rPr lang="vi-VN" sz="1600" dirty="0" smtClean="0"/>
              <a:t> </a:t>
            </a:r>
            <a:r>
              <a:rPr lang="sr-Cyrl-RS" sz="1600" dirty="0" smtClean="0"/>
              <a:t>очувања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унапређења</a:t>
            </a:r>
            <a:r>
              <a:rPr lang="vi-VN" sz="1600" dirty="0" smtClean="0"/>
              <a:t> </a:t>
            </a:r>
            <a:r>
              <a:rPr lang="sr-Cyrl-RS" sz="1600" dirty="0" smtClean="0"/>
              <a:t>стања</a:t>
            </a:r>
            <a:r>
              <a:rPr lang="vi-VN" sz="1600" dirty="0" smtClean="0"/>
              <a:t> </a:t>
            </a:r>
            <a:r>
              <a:rPr lang="sr-Cyrl-RS" sz="1600" dirty="0" smtClean="0"/>
              <a:t>животне</a:t>
            </a:r>
            <a:r>
              <a:rPr lang="vi-VN" sz="1600" dirty="0" smtClean="0"/>
              <a:t> </a:t>
            </a:r>
            <a:r>
              <a:rPr lang="sr-Cyrl-RS" sz="1600" dirty="0" smtClean="0"/>
              <a:t>средине</a:t>
            </a:r>
            <a:r>
              <a:rPr lang="vi-VN" sz="1600" dirty="0" smtClean="0"/>
              <a:t>, </a:t>
            </a:r>
            <a:r>
              <a:rPr lang="sr-Cyrl-RS" sz="1600" dirty="0" smtClean="0"/>
              <a:t>као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превенирању</a:t>
            </a:r>
            <a:r>
              <a:rPr lang="vi-VN" sz="1600" dirty="0" smtClean="0"/>
              <a:t> </a:t>
            </a:r>
            <a:r>
              <a:rPr lang="sr-Cyrl-RS" sz="1600" dirty="0" smtClean="0"/>
              <a:t>штетног</a:t>
            </a:r>
            <a:r>
              <a:rPr lang="vi-VN" sz="1600" dirty="0" smtClean="0"/>
              <a:t> </a:t>
            </a:r>
            <a:r>
              <a:rPr lang="sr-Cyrl-RS" sz="1600" dirty="0" smtClean="0"/>
              <a:t>дејства</a:t>
            </a:r>
            <a:r>
              <a:rPr lang="vi-VN" sz="1600" dirty="0" smtClean="0"/>
              <a:t> </a:t>
            </a:r>
            <a:r>
              <a:rPr lang="sr-Cyrl-RS" sz="1600" dirty="0" smtClean="0"/>
              <a:t>фактора</a:t>
            </a:r>
            <a:r>
              <a:rPr lang="vi-VN" sz="1600" dirty="0" smtClean="0"/>
              <a:t> </a:t>
            </a:r>
            <a:r>
              <a:rPr lang="sr-Cyrl-RS" sz="1600" dirty="0" smtClean="0"/>
              <a:t>ризика</a:t>
            </a:r>
            <a:r>
              <a:rPr lang="vi-VN" sz="1600" dirty="0" smtClean="0"/>
              <a:t> </a:t>
            </a:r>
            <a:r>
              <a:rPr lang="sr-Cyrl-RS" sz="1600" dirty="0" smtClean="0"/>
              <a:t>из</a:t>
            </a:r>
            <a:r>
              <a:rPr lang="vi-VN" sz="1600" dirty="0" smtClean="0"/>
              <a:t> </a:t>
            </a:r>
            <a:r>
              <a:rPr lang="sr-Cyrl-RS" sz="1600" dirty="0" smtClean="0"/>
              <a:t>животне</a:t>
            </a:r>
            <a:r>
              <a:rPr lang="vi-VN" sz="1600" dirty="0" smtClean="0"/>
              <a:t> </a:t>
            </a:r>
            <a:r>
              <a:rPr lang="sr-Cyrl-RS" sz="1600" dirty="0" smtClean="0"/>
              <a:t>средине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6)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процену</a:t>
            </a:r>
            <a:r>
              <a:rPr lang="en-US" sz="1600" dirty="0" smtClean="0"/>
              <a:t> </a:t>
            </a:r>
            <a:r>
              <a:rPr lang="sr-Cyrl-RS" sz="1600" dirty="0" smtClean="0"/>
              <a:t>ефикасности</a:t>
            </a:r>
            <a:r>
              <a:rPr lang="en-US" sz="1600" dirty="0" smtClean="0"/>
              <a:t>, </a:t>
            </a:r>
            <a:r>
              <a:rPr lang="sr-Cyrl-RS" sz="1600" dirty="0" smtClean="0"/>
              <a:t>доступности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квалитета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заштите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7) </a:t>
            </a:r>
            <a:r>
              <a:rPr lang="sr-Cyrl-RS" sz="1600" dirty="0" smtClean="0"/>
              <a:t>спроводи</a:t>
            </a:r>
            <a:r>
              <a:rPr lang="en-US" sz="1600" dirty="0" smtClean="0"/>
              <a:t> </a:t>
            </a:r>
            <a:r>
              <a:rPr lang="sr-Cyrl-RS" sz="1600" dirty="0" smtClean="0"/>
              <a:t>санитарно</a:t>
            </a:r>
            <a:r>
              <a:rPr lang="en-US" sz="1600" dirty="0" smtClean="0"/>
              <a:t>-</a:t>
            </a:r>
            <a:r>
              <a:rPr lang="sr-Cyrl-RS" sz="1600" dirty="0" smtClean="0"/>
              <a:t>хигијенски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епидемиолошки</a:t>
            </a:r>
            <a:r>
              <a:rPr lang="en-US" sz="1600" dirty="0" smtClean="0"/>
              <a:t> </a:t>
            </a:r>
            <a:r>
              <a:rPr lang="sr-Cyrl-RS" sz="1600" dirty="0" smtClean="0"/>
              <a:t>надзор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предузимање</a:t>
            </a:r>
            <a:r>
              <a:rPr lang="en-US" sz="1600" dirty="0" smtClean="0"/>
              <a:t> </a:t>
            </a:r>
            <a:r>
              <a:rPr lang="sr-Cyrl-RS" sz="1600" dirty="0" smtClean="0"/>
              <a:t>мера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циљу</a:t>
            </a:r>
            <a:r>
              <a:rPr lang="en-US" sz="1600" dirty="0" smtClean="0"/>
              <a:t> </a:t>
            </a:r>
            <a:r>
              <a:rPr lang="sr-Cyrl-RS" sz="1600" dirty="0" smtClean="0"/>
              <a:t>спречавања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сузбијања</a:t>
            </a:r>
            <a:r>
              <a:rPr lang="en-US" sz="1600" dirty="0" smtClean="0"/>
              <a:t>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,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складу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8)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планирање</a:t>
            </a:r>
            <a:r>
              <a:rPr lang="en-US" sz="1600" dirty="0" smtClean="0"/>
              <a:t> </a:t>
            </a:r>
            <a:r>
              <a:rPr lang="sr-Cyrl-RS" sz="1600" dirty="0" smtClean="0"/>
              <a:t>кадрова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здравственим</a:t>
            </a:r>
            <a:r>
              <a:rPr lang="en-US" sz="1600" dirty="0" smtClean="0"/>
              <a:t> </a:t>
            </a:r>
            <a:r>
              <a:rPr lang="sr-Cyrl-RS" sz="1600" dirty="0" smtClean="0"/>
              <a:t>установама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јавној</a:t>
            </a:r>
            <a:r>
              <a:rPr lang="en-US" sz="1600" dirty="0" smtClean="0"/>
              <a:t> </a:t>
            </a:r>
            <a:r>
              <a:rPr lang="sr-Cyrl-RS" sz="1600" dirty="0" smtClean="0"/>
              <a:t>својини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9) </a:t>
            </a:r>
            <a:r>
              <a:rPr lang="sr-Cyrl-RS" sz="1600" dirty="0" smtClean="0"/>
              <a:t>учествује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развоју</a:t>
            </a:r>
            <a:r>
              <a:rPr lang="en-US" sz="1600" dirty="0" smtClean="0"/>
              <a:t> </a:t>
            </a:r>
            <a:r>
              <a:rPr lang="sr-Cyrl-RS" sz="1600" dirty="0" smtClean="0"/>
              <a:t>интегрисаног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здравственог</a:t>
            </a:r>
            <a:r>
              <a:rPr lang="en-US" sz="1600" dirty="0" smtClean="0"/>
              <a:t> </a:t>
            </a:r>
            <a:r>
              <a:rPr lang="sr-Cyrl-RS" sz="1600" dirty="0" smtClean="0"/>
              <a:t>информационог</a:t>
            </a:r>
            <a:r>
              <a:rPr lang="en-US" sz="1600" dirty="0" smtClean="0"/>
              <a:t> </a:t>
            </a:r>
            <a:r>
              <a:rPr lang="sr-Cyrl-RS" sz="1600" dirty="0" smtClean="0"/>
              <a:t>система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10)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истраживања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областима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11) </a:t>
            </a:r>
            <a:r>
              <a:rPr lang="sr-Cyrl-RS" sz="1600" dirty="0" smtClean="0"/>
              <a:t>сарађује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развија</a:t>
            </a:r>
            <a:r>
              <a:rPr lang="vi-VN" sz="1600" dirty="0" smtClean="0"/>
              <a:t> </a:t>
            </a:r>
            <a:r>
              <a:rPr lang="sr-Cyrl-RS" sz="1600" dirty="0" smtClean="0"/>
              <a:t>партнерство</a:t>
            </a:r>
            <a:r>
              <a:rPr lang="vi-VN" sz="1600" dirty="0" smtClean="0"/>
              <a:t> </a:t>
            </a:r>
            <a:r>
              <a:rPr lang="sr-Cyrl-RS" sz="1600" dirty="0" smtClean="0"/>
              <a:t>са</a:t>
            </a:r>
            <a:r>
              <a:rPr lang="vi-VN" sz="1600" dirty="0" smtClean="0"/>
              <a:t> </a:t>
            </a:r>
            <a:r>
              <a:rPr lang="sr-Cyrl-RS" sz="1600" dirty="0" smtClean="0"/>
              <a:t>учесницима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јавног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идентификацији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решавању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здравствених</a:t>
            </a:r>
            <a:r>
              <a:rPr lang="vi-VN" sz="1600" dirty="0" smtClean="0"/>
              <a:t> </a:t>
            </a:r>
            <a:r>
              <a:rPr lang="sr-Cyrl-RS" sz="1600" dirty="0" smtClean="0"/>
              <a:t>проблема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 у</a:t>
            </a:r>
            <a:r>
              <a:rPr lang="vi-VN" sz="1600" dirty="0" smtClean="0"/>
              <a:t> </a:t>
            </a:r>
            <a:r>
              <a:rPr lang="sr-Cyrl-RS" sz="1600" dirty="0" smtClean="0"/>
              <a:t>складу</a:t>
            </a:r>
            <a:r>
              <a:rPr lang="vi-VN" sz="1600" dirty="0" smtClean="0"/>
              <a:t> </a:t>
            </a:r>
            <a:r>
              <a:rPr lang="sr-Cyrl-RS" sz="1600" dirty="0" smtClean="0"/>
              <a:t>са</a:t>
            </a:r>
            <a:r>
              <a:rPr lang="vi-VN" sz="1600" dirty="0" smtClean="0"/>
              <a:t> </a:t>
            </a:r>
            <a:r>
              <a:rPr lang="sr-Cyrl-RS" sz="1600" dirty="0" smtClean="0"/>
              <a:t>законом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12) </a:t>
            </a:r>
            <a:r>
              <a:rPr lang="sr-Cyrl-RS" sz="1600" dirty="0" smtClean="0"/>
              <a:t>спроводи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координира</a:t>
            </a:r>
            <a:r>
              <a:rPr lang="en-US" sz="1600" dirty="0" smtClean="0"/>
              <a:t> </a:t>
            </a:r>
            <a:r>
              <a:rPr lang="sr-Cyrl-RS" sz="1600" dirty="0" smtClean="0"/>
              <a:t>активности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кризним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ванредним</a:t>
            </a:r>
            <a:r>
              <a:rPr lang="en-US" sz="1600" dirty="0" smtClean="0"/>
              <a:t> </a:t>
            </a:r>
            <a:r>
              <a:rPr lang="sr-Cyrl-RS" sz="1600" dirty="0" smtClean="0"/>
              <a:t>ситуацијама  у</a:t>
            </a:r>
            <a:r>
              <a:rPr lang="en-US" sz="1600" dirty="0" smtClean="0"/>
              <a:t> </a:t>
            </a:r>
            <a:r>
              <a:rPr lang="sr-Cyrl-RS" sz="1600" dirty="0" smtClean="0"/>
              <a:t>складу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pl-PL" sz="1600" dirty="0" smtClean="0"/>
              <a:t>13) </a:t>
            </a:r>
            <a:r>
              <a:rPr lang="sr-Cyrl-RS" sz="1600" dirty="0" smtClean="0"/>
              <a:t>обавља</a:t>
            </a:r>
            <a:r>
              <a:rPr lang="pl-PL" sz="1600" dirty="0" smtClean="0"/>
              <a:t> </a:t>
            </a:r>
            <a:r>
              <a:rPr lang="sr-Cyrl-RS" sz="1600" dirty="0" smtClean="0"/>
              <a:t>друге</a:t>
            </a:r>
            <a:r>
              <a:rPr lang="pl-PL" sz="1600" dirty="0" smtClean="0"/>
              <a:t> </a:t>
            </a:r>
            <a:r>
              <a:rPr lang="sr-Cyrl-RS" sz="1600" dirty="0" smtClean="0"/>
              <a:t>послове</a:t>
            </a:r>
            <a:r>
              <a:rPr lang="pl-PL" sz="1600" dirty="0" smtClean="0"/>
              <a:t>, </a:t>
            </a:r>
            <a:r>
              <a:rPr lang="sr-Cyrl-RS" sz="1600" dirty="0" smtClean="0"/>
              <a:t>у</a:t>
            </a:r>
            <a:r>
              <a:rPr lang="pl-PL" sz="1600" dirty="0" smtClean="0"/>
              <a:t> </a:t>
            </a:r>
            <a:r>
              <a:rPr lang="sr-Cyrl-RS" sz="1600" dirty="0" smtClean="0"/>
              <a:t>складу</a:t>
            </a:r>
            <a:r>
              <a:rPr lang="pl-PL" sz="1600" dirty="0" smtClean="0"/>
              <a:t> </a:t>
            </a:r>
            <a:r>
              <a:rPr lang="sr-Cyrl-RS" sz="1600" dirty="0" smtClean="0"/>
              <a:t>са</a:t>
            </a:r>
            <a:r>
              <a:rPr lang="pl-PL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/>
          </a:p>
        </p:txBody>
      </p:sp>
      <p:pic>
        <p:nvPicPr>
          <p:cNvPr id="5" name="~PP2137.WAV">
            <a:hlinkClick r:id="" action="ppaction://media"/>
          </p:cNvPr>
          <p:cNvPicPr>
            <a:picLocks noRot="1" noChangeAspect="1"/>
          </p:cNvPicPr>
          <p:nvPr>
            <a:wavAudioFile r:embed="rId1" name="~PP21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16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+mn-lt"/>
              </a:rPr>
              <a:t>Шта чини здравствену службу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endParaRPr lang="sr-Cyrl-RS" dirty="0" smtClean="0"/>
          </a:p>
          <a:p>
            <a:r>
              <a:rPr lang="sr-Cyrl-RS" sz="2400" dirty="0" smtClean="0"/>
              <a:t> Здравствен</a:t>
            </a:r>
            <a:r>
              <a:rPr lang="sl-SI" sz="2400" dirty="0" smtClean="0"/>
              <a:t>e </a:t>
            </a:r>
            <a:r>
              <a:rPr lang="sr-Cyrl-RS" sz="2400" dirty="0" smtClean="0"/>
              <a:t>установе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приватна</a:t>
            </a:r>
            <a:r>
              <a:rPr lang="sl-SI" sz="2400" dirty="0" smtClean="0"/>
              <a:t> </a:t>
            </a:r>
            <a:r>
              <a:rPr lang="sr-Cyrl-RS" sz="2400" dirty="0" smtClean="0"/>
              <a:t>пракса</a:t>
            </a:r>
            <a:r>
              <a:rPr lang="sl-SI" sz="2400" dirty="0" smtClean="0"/>
              <a:t>;</a:t>
            </a:r>
          </a:p>
          <a:p>
            <a:r>
              <a:rPr lang="sr-Cyrl-RS" sz="2400" dirty="0" smtClean="0"/>
              <a:t> Здравствени</a:t>
            </a:r>
            <a:r>
              <a:rPr lang="sl-SI" sz="2400" dirty="0" smtClean="0"/>
              <a:t> </a:t>
            </a:r>
            <a:r>
              <a:rPr lang="sr-Cyrl-RS" sz="2400" dirty="0" smtClean="0"/>
              <a:t>радници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здравствени</a:t>
            </a:r>
            <a:r>
              <a:rPr lang="sl-SI" sz="2400" dirty="0" smtClean="0"/>
              <a:t> </a:t>
            </a:r>
            <a:r>
              <a:rPr lang="sr-Cyrl-RS" sz="2400" dirty="0" smtClean="0"/>
              <a:t>сарадници</a:t>
            </a:r>
            <a:r>
              <a:rPr lang="sl-SI" sz="2400" dirty="0" smtClean="0"/>
              <a:t> </a:t>
            </a:r>
            <a:r>
              <a:rPr lang="sr-Cyrl-RS" sz="2400" dirty="0" smtClean="0"/>
              <a:t>који</a:t>
            </a:r>
            <a:r>
              <a:rPr lang="sl-SI" sz="2400" dirty="0" smtClean="0"/>
              <a:t> </a:t>
            </a:r>
            <a:r>
              <a:rPr lang="sr-Cyrl-RS" sz="2400" dirty="0" smtClean="0"/>
              <a:t> здравствену</a:t>
            </a:r>
            <a:r>
              <a:rPr lang="sl-SI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sl-SI" sz="2400" dirty="0" smtClean="0"/>
              <a:t> </a:t>
            </a:r>
            <a:r>
              <a:rPr lang="sr-Cyrl-RS" sz="2400" dirty="0" smtClean="0"/>
              <a:t>обављају</a:t>
            </a:r>
            <a:r>
              <a:rPr lang="sl-SI" sz="2400" dirty="0" smtClean="0"/>
              <a:t> </a:t>
            </a:r>
            <a:r>
              <a:rPr lang="sr-Cyrl-RS" sz="2400" dirty="0" smtClean="0"/>
              <a:t>у</a:t>
            </a:r>
            <a:r>
              <a:rPr lang="sl-SI" sz="2400" dirty="0" smtClean="0"/>
              <a:t> </a:t>
            </a:r>
            <a:r>
              <a:rPr lang="sr-Cyrl-RS" sz="2400" dirty="0" smtClean="0"/>
              <a:t>здравственим установама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у</a:t>
            </a:r>
            <a:r>
              <a:rPr lang="sl-SI" sz="2400" dirty="0" smtClean="0"/>
              <a:t> </a:t>
            </a:r>
            <a:r>
              <a:rPr lang="sr-Cyrl-RS" sz="2400" dirty="0" smtClean="0"/>
              <a:t>приватној</a:t>
            </a:r>
            <a:r>
              <a:rPr lang="sl-SI" sz="2400" dirty="0" smtClean="0"/>
              <a:t> </a:t>
            </a:r>
            <a:r>
              <a:rPr lang="sr-Cyrl-RS" sz="2400" dirty="0" smtClean="0"/>
              <a:t>пракси</a:t>
            </a:r>
            <a:r>
              <a:rPr lang="sl-SI" sz="2400" dirty="0" smtClean="0"/>
              <a:t>.</a:t>
            </a:r>
            <a:endParaRPr lang="sr-Cyrl-RS" sz="2400" dirty="0" smtClean="0"/>
          </a:p>
          <a:p>
            <a:pPr>
              <a:buNone/>
            </a:pPr>
            <a:endParaRPr lang="sr-Cyrl-RS" sz="2400" dirty="0" smtClean="0"/>
          </a:p>
          <a:p>
            <a:pPr>
              <a:buNone/>
            </a:pPr>
            <a:r>
              <a:rPr lang="sr-Cyrl-RS" sz="2400" dirty="0" smtClean="0"/>
              <a:t>   </a:t>
            </a:r>
          </a:p>
          <a:p>
            <a:pPr>
              <a:buNone/>
            </a:pPr>
            <a:endParaRPr lang="sr-Cyrl-RS" sz="2400" dirty="0" smtClean="0"/>
          </a:p>
          <a:p>
            <a:pPr>
              <a:buNone/>
            </a:pPr>
            <a:r>
              <a:rPr lang="en-US" sz="2000" dirty="0" err="1" smtClean="0"/>
              <a:t>Здравствена</a:t>
            </a:r>
            <a:r>
              <a:rPr lang="en-US" sz="2000" dirty="0" smtClean="0"/>
              <a:t> </a:t>
            </a:r>
            <a:r>
              <a:rPr lang="en-US" sz="2000" dirty="0" err="1" smtClean="0"/>
              <a:t>установа</a:t>
            </a:r>
            <a:r>
              <a:rPr lang="en-US" sz="2000" dirty="0" smtClean="0"/>
              <a:t> </a:t>
            </a:r>
            <a:r>
              <a:rPr lang="en-US" sz="2000" dirty="0" err="1" smtClean="0"/>
              <a:t>обавља</a:t>
            </a:r>
            <a:r>
              <a:rPr lang="en-US" sz="2000" dirty="0" smtClean="0"/>
              <a:t> </a:t>
            </a:r>
            <a:r>
              <a:rPr lang="en-US" sz="2000" dirty="0" err="1" smtClean="0"/>
              <a:t>здравствену</a:t>
            </a:r>
            <a:r>
              <a:rPr lang="en-US" sz="2000" dirty="0" smtClean="0"/>
              <a:t> </a:t>
            </a:r>
            <a:r>
              <a:rPr lang="en-US" sz="2000" dirty="0" err="1" smtClean="0"/>
              <a:t>делатност</a:t>
            </a:r>
            <a:r>
              <a:rPr lang="en-US" sz="2000" dirty="0" smtClean="0"/>
              <a:t>, а </a:t>
            </a:r>
            <a:r>
              <a:rPr lang="en-US" sz="2000" dirty="0" err="1" smtClean="0"/>
              <a:t>приватна</a:t>
            </a:r>
            <a:r>
              <a:rPr lang="en-US" sz="2000" dirty="0" smtClean="0"/>
              <a:t> </a:t>
            </a:r>
            <a:r>
              <a:rPr lang="en-US" sz="2000" dirty="0" err="1" smtClean="0"/>
              <a:t>пракса</a:t>
            </a:r>
            <a:r>
              <a:rPr lang="en-US" sz="2000" dirty="0" smtClean="0"/>
              <a:t> </a:t>
            </a:r>
            <a:r>
              <a:rPr lang="en-US" sz="2000" dirty="0" err="1" smtClean="0"/>
              <a:t>одређене</a:t>
            </a:r>
            <a:r>
              <a:rPr lang="en-US" sz="2000" dirty="0" smtClean="0"/>
              <a:t> </a:t>
            </a:r>
            <a:r>
              <a:rPr lang="en-US" sz="2000" dirty="0" err="1" smtClean="0"/>
              <a:t>послове</a:t>
            </a:r>
            <a:r>
              <a:rPr lang="en-US" sz="2000" dirty="0" smtClean="0"/>
              <a:t> </a:t>
            </a:r>
            <a:r>
              <a:rPr lang="en-US" sz="2000" dirty="0" err="1" smtClean="0"/>
              <a:t>здравствене</a:t>
            </a:r>
            <a:r>
              <a:rPr lang="en-US" sz="2000" dirty="0" smtClean="0"/>
              <a:t> </a:t>
            </a:r>
            <a:r>
              <a:rPr lang="en-US" sz="2000" dirty="0" err="1" smtClean="0"/>
              <a:t>делатности</a:t>
            </a:r>
            <a:r>
              <a:rPr lang="en-US" sz="2000" dirty="0" smtClean="0"/>
              <a:t>.</a:t>
            </a:r>
            <a:endParaRPr lang="sr-Latn-CS" sz="2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r>
              <a:rPr lang="sr-Cyrl-RS" dirty="0" smtClean="0"/>
              <a:t>    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Резултат слика за здравствени радниц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437112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Резултат слика за здравствене установ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869160"/>
            <a:ext cx="34563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2321.WAV">
            <a:hlinkClick r:id="" action="ppaction://media"/>
          </p:cNvPr>
          <p:cNvPicPr>
            <a:picLocks noRot="1" noChangeAspect="1"/>
          </p:cNvPicPr>
          <p:nvPr>
            <a:wavAudioFile r:embed="rId1" name="~PP2321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20688"/>
            <a:ext cx="8424936" cy="5638408"/>
          </a:xfrm>
        </p:spPr>
        <p:txBody>
          <a:bodyPr>
            <a:noAutofit/>
          </a:bodyPr>
          <a:lstStyle/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b="1" dirty="0" smtClean="0"/>
              <a:t>обавља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социјално</a:t>
            </a:r>
            <a:r>
              <a:rPr lang="en-US" sz="2000" b="1" dirty="0" smtClean="0"/>
              <a:t>-</a:t>
            </a:r>
            <a:r>
              <a:rPr lang="sr-Cyrl-RS" sz="2000" b="1" dirty="0" smtClean="0"/>
              <a:t>медицинску</a:t>
            </a:r>
            <a:r>
              <a:rPr lang="en-US" sz="2000" b="1" dirty="0" smtClean="0"/>
              <a:t>, </a:t>
            </a:r>
            <a:r>
              <a:rPr lang="sr-Cyrl-RS" sz="2000" b="1" dirty="0" smtClean="0"/>
              <a:t>хигијенско</a:t>
            </a:r>
            <a:r>
              <a:rPr lang="en-US" sz="2000" b="1" dirty="0" smtClean="0"/>
              <a:t>-</a:t>
            </a:r>
            <a:r>
              <a:rPr lang="sr-Cyrl-RS" sz="2000" b="1" dirty="0" smtClean="0"/>
              <a:t>еколошку</a:t>
            </a:r>
            <a:r>
              <a:rPr lang="en-US" sz="2000" b="1" dirty="0" smtClean="0"/>
              <a:t>, </a:t>
            </a:r>
            <a:r>
              <a:rPr lang="sr-Cyrl-RS" sz="2000" b="1" dirty="0" smtClean="0"/>
              <a:t>епидемиолошку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микробиолошку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врши</a:t>
            </a:r>
            <a:r>
              <a:rPr lang="en-US" sz="2000" dirty="0" smtClean="0"/>
              <a:t> </a:t>
            </a:r>
            <a:r>
              <a:rPr lang="sr-Cyrl-RS" sz="2000" dirty="0" smtClean="0"/>
              <a:t>микробиолошке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паразитолошке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серолошке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физичко</a:t>
            </a:r>
            <a:r>
              <a:rPr lang="en-US" sz="2000" dirty="0" smtClean="0"/>
              <a:t>-</a:t>
            </a:r>
            <a:r>
              <a:rPr lang="sr-Cyrl-RS" sz="2000" dirty="0" smtClean="0"/>
              <a:t>хемијске</a:t>
            </a:r>
            <a:r>
              <a:rPr lang="en-US" sz="2000" dirty="0" smtClean="0"/>
              <a:t>, </a:t>
            </a:r>
            <a:r>
              <a:rPr lang="sr-Cyrl-RS" sz="2000" dirty="0" smtClean="0"/>
              <a:t>хемијске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токсиколошке</a:t>
            </a:r>
            <a:r>
              <a:rPr lang="en-US" sz="2000" dirty="0" smtClean="0"/>
              <a:t> </a:t>
            </a:r>
            <a:r>
              <a:rPr lang="sr-Cyrl-RS" sz="2000" dirty="0" smtClean="0"/>
              <a:t>прегледе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испитивања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вези</a:t>
            </a:r>
            <a:r>
              <a:rPr lang="en-US" sz="2000" dirty="0" smtClean="0"/>
              <a:t> </a:t>
            </a:r>
            <a:r>
              <a:rPr lang="sr-Cyrl-RS" sz="2000" dirty="0" smtClean="0"/>
              <a:t>са</a:t>
            </a:r>
            <a:r>
              <a:rPr lang="en-US" sz="2000" dirty="0" smtClean="0"/>
              <a:t> </a:t>
            </a:r>
            <a:r>
              <a:rPr lang="sr-Cyrl-RS" sz="2000" dirty="0" smtClean="0"/>
              <a:t>дијагностиком</a:t>
            </a:r>
            <a:r>
              <a:rPr lang="en-US" sz="2000" dirty="0" smtClean="0"/>
              <a:t> </a:t>
            </a:r>
            <a:r>
              <a:rPr lang="sr-Cyrl-RS" sz="2000" dirty="0" smtClean="0"/>
              <a:t>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незаразних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болести</a:t>
            </a:r>
            <a:r>
              <a:rPr lang="en-US" sz="2000" dirty="0" smtClean="0"/>
              <a:t>, </a:t>
            </a:r>
            <a:r>
              <a:rPr lang="sr-Cyrl-RS" sz="2000" dirty="0" smtClean="0"/>
              <a:t>производњом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прометом</a:t>
            </a:r>
            <a:r>
              <a:rPr lang="en-US" sz="2000" dirty="0" smtClean="0"/>
              <a:t> </a:t>
            </a:r>
            <a:r>
              <a:rPr lang="sr-Cyrl-RS" sz="2000" dirty="0" smtClean="0"/>
              <a:t>животних</a:t>
            </a:r>
            <a:r>
              <a:rPr lang="en-US" sz="2000" dirty="0" smtClean="0"/>
              <a:t> </a:t>
            </a:r>
            <a:r>
              <a:rPr lang="sr-Cyrl-RS" sz="2000" dirty="0" smtClean="0"/>
              <a:t>намирница</a:t>
            </a:r>
            <a:r>
              <a:rPr lang="en-US" sz="2000" dirty="0" smtClean="0"/>
              <a:t>, </a:t>
            </a:r>
            <a:r>
              <a:rPr lang="sr-Cyrl-RS" sz="2000" dirty="0" smtClean="0"/>
              <a:t>као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прегледе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испитивања</a:t>
            </a:r>
            <a:r>
              <a:rPr lang="en-US" sz="2000" dirty="0" smtClean="0"/>
              <a:t> </a:t>
            </a:r>
            <a:r>
              <a:rPr lang="sr-Cyrl-RS" sz="2000" dirty="0" smtClean="0"/>
              <a:t>воде</a:t>
            </a:r>
            <a:r>
              <a:rPr lang="en-US" sz="2000" dirty="0" smtClean="0"/>
              <a:t>, </a:t>
            </a:r>
            <a:r>
              <a:rPr lang="sr-Cyrl-RS" sz="2000" dirty="0" smtClean="0"/>
              <a:t>ваздуха</a:t>
            </a:r>
            <a:r>
              <a:rPr lang="en-US" sz="2000" dirty="0" smtClean="0"/>
              <a:t>, </a:t>
            </a:r>
            <a:r>
              <a:rPr lang="sr-Cyrl-RS" sz="2000" dirty="0" smtClean="0"/>
              <a:t>буке</a:t>
            </a:r>
            <a:r>
              <a:rPr lang="en-US" sz="2000" dirty="0" smtClean="0"/>
              <a:t>, </a:t>
            </a:r>
            <a:r>
              <a:rPr lang="sr-Cyrl-RS" sz="2000" dirty="0" smtClean="0"/>
              <a:t>земљишта</a:t>
            </a:r>
            <a:r>
              <a:rPr lang="en-US" sz="2000" dirty="0" smtClean="0"/>
              <a:t>, </a:t>
            </a:r>
            <a:r>
              <a:rPr lang="sr-Cyrl-RS" sz="2000" dirty="0" smtClean="0"/>
              <a:t>отпада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предмета</a:t>
            </a:r>
            <a:r>
              <a:rPr lang="en-US" sz="2000" dirty="0" smtClean="0"/>
              <a:t> </a:t>
            </a:r>
            <a:r>
              <a:rPr lang="sr-Cyrl-RS" sz="2000" dirty="0" smtClean="0"/>
              <a:t>опште</a:t>
            </a:r>
            <a:r>
              <a:rPr lang="en-US" sz="2000" dirty="0" smtClean="0"/>
              <a:t> </a:t>
            </a:r>
            <a:r>
              <a:rPr lang="sr-Cyrl-RS" sz="2000" dirty="0" smtClean="0"/>
              <a:t>употребе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vi-VN" sz="2000" dirty="0" smtClean="0"/>
              <a:t> </a:t>
            </a:r>
            <a:r>
              <a:rPr lang="sr-Cyrl-RS" sz="2000" dirty="0" smtClean="0"/>
              <a:t>за</a:t>
            </a:r>
            <a:r>
              <a:rPr lang="vi-VN" sz="2000" dirty="0" smtClean="0"/>
              <a:t> </a:t>
            </a:r>
            <a:r>
              <a:rPr lang="sr-Cyrl-RS" sz="2000" dirty="0" smtClean="0"/>
              <a:t>јавно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здравље</a:t>
            </a:r>
            <a:r>
              <a:rPr lang="vi-VN" sz="2000" dirty="0" smtClean="0"/>
              <a:t> </a:t>
            </a:r>
            <a:r>
              <a:rPr lang="sr-Cyrl-RS" sz="2000" dirty="0" smtClean="0"/>
              <a:t>координира</a:t>
            </a:r>
            <a:r>
              <a:rPr lang="vi-VN" sz="2000" dirty="0" smtClean="0"/>
              <a:t>, </a:t>
            </a:r>
            <a:r>
              <a:rPr lang="sr-Cyrl-RS" sz="2000" dirty="0" smtClean="0"/>
              <a:t>усклађује</a:t>
            </a:r>
            <a:r>
              <a:rPr lang="vi-VN" sz="2000" dirty="0" smtClean="0"/>
              <a:t> </a:t>
            </a:r>
            <a:r>
              <a:rPr lang="sr-Cyrl-RS" sz="2000" dirty="0" smtClean="0"/>
              <a:t>и</a:t>
            </a:r>
            <a:r>
              <a:rPr lang="vi-VN" sz="2000" dirty="0" smtClean="0"/>
              <a:t> </a:t>
            </a:r>
            <a:r>
              <a:rPr lang="sr-Cyrl-RS" sz="2000" dirty="0" smtClean="0"/>
              <a:t>стручно</a:t>
            </a:r>
            <a:r>
              <a:rPr lang="vi-VN" sz="2000" dirty="0" smtClean="0"/>
              <a:t> </a:t>
            </a:r>
            <a:r>
              <a:rPr lang="sr-Cyrl-RS" sz="2000" dirty="0" smtClean="0"/>
              <a:t>повезује</a:t>
            </a:r>
            <a:r>
              <a:rPr lang="vi-VN" sz="2000" dirty="0" smtClean="0"/>
              <a:t> </a:t>
            </a:r>
            <a:r>
              <a:rPr lang="sr-Cyrl-RS" sz="2000" dirty="0" smtClean="0"/>
              <a:t>рад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здравствених</a:t>
            </a:r>
            <a:r>
              <a:rPr lang="vi-VN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vi-VN" sz="2000" dirty="0" smtClean="0"/>
              <a:t>, </a:t>
            </a:r>
            <a:r>
              <a:rPr lang="sr-Cyrl-RS" sz="2000" dirty="0" smtClean="0"/>
              <a:t>приватне</a:t>
            </a:r>
            <a:r>
              <a:rPr lang="vi-VN" sz="2000" dirty="0" smtClean="0"/>
              <a:t> </a:t>
            </a:r>
            <a:r>
              <a:rPr lang="sr-Cyrl-RS" sz="2000" dirty="0" smtClean="0"/>
              <a:t>праксе</a:t>
            </a:r>
            <a:r>
              <a:rPr lang="vi-VN" sz="2000" dirty="0" smtClean="0"/>
              <a:t> </a:t>
            </a:r>
            <a:r>
              <a:rPr lang="sr-Cyrl-RS" sz="2000" dirty="0" smtClean="0"/>
              <a:t>и</a:t>
            </a:r>
            <a:r>
              <a:rPr lang="vi-VN" sz="2000" dirty="0" smtClean="0"/>
              <a:t> </a:t>
            </a:r>
            <a:r>
              <a:rPr lang="sr-Cyrl-RS" sz="2000" dirty="0" smtClean="0"/>
              <a:t>других</a:t>
            </a:r>
            <a:r>
              <a:rPr lang="vi-VN" sz="2000" dirty="0" smtClean="0"/>
              <a:t> </a:t>
            </a:r>
            <a:r>
              <a:rPr lang="sr-Cyrl-RS" sz="2000" dirty="0" smtClean="0"/>
              <a:t>учесника</a:t>
            </a:r>
            <a:r>
              <a:rPr lang="vi-VN" sz="2000" dirty="0" smtClean="0"/>
              <a:t> </a:t>
            </a:r>
            <a:r>
              <a:rPr lang="sr-Cyrl-RS" sz="2000" dirty="0" smtClean="0"/>
              <a:t>у</a:t>
            </a:r>
            <a:r>
              <a:rPr lang="vi-VN" sz="2000" dirty="0" smtClean="0"/>
              <a:t> </a:t>
            </a:r>
            <a:r>
              <a:rPr lang="sr-Cyrl-RS" sz="2000" dirty="0" smtClean="0"/>
              <a:t>јавном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здрављу</a:t>
            </a:r>
            <a:r>
              <a:rPr lang="vi-VN" sz="2000" dirty="0" smtClean="0"/>
              <a:t> </a:t>
            </a:r>
            <a:r>
              <a:rPr lang="sr-Cyrl-RS" sz="2000" dirty="0" smtClean="0"/>
              <a:t>на</a:t>
            </a:r>
            <a:r>
              <a:rPr lang="vi-VN" sz="2000" dirty="0" smtClean="0"/>
              <a:t> </a:t>
            </a:r>
            <a:r>
              <a:rPr lang="sr-Cyrl-RS" sz="2000" dirty="0" smtClean="0"/>
              <a:t>територији</a:t>
            </a:r>
            <a:r>
              <a:rPr lang="vi-VN" sz="2000" dirty="0" smtClean="0"/>
              <a:t> </a:t>
            </a:r>
            <a:r>
              <a:rPr lang="sr-Cyrl-RS" sz="2000" dirty="0" smtClean="0"/>
              <a:t>за</a:t>
            </a:r>
            <a:r>
              <a:rPr lang="vi-VN" sz="2000" dirty="0" smtClean="0"/>
              <a:t> </a:t>
            </a:r>
            <a:r>
              <a:rPr lang="sr-Cyrl-RS" sz="2000" dirty="0" smtClean="0"/>
              <a:t>коју</a:t>
            </a:r>
            <a:r>
              <a:rPr lang="vi-VN" sz="2000" dirty="0" smtClean="0"/>
              <a:t> </a:t>
            </a:r>
            <a:r>
              <a:rPr lang="sr-Cyrl-RS" sz="2000" dirty="0" smtClean="0"/>
              <a:t>је</a:t>
            </a:r>
            <a:r>
              <a:rPr lang="vi-VN" sz="2000" dirty="0" smtClean="0"/>
              <a:t> </a:t>
            </a:r>
            <a:r>
              <a:rPr lang="sr-Cyrl-RS" sz="2000" dirty="0" smtClean="0"/>
              <a:t>основан</a:t>
            </a:r>
            <a:r>
              <a:rPr lang="vi-VN" sz="2000" dirty="0" smtClean="0"/>
              <a:t>, </a:t>
            </a:r>
            <a:r>
              <a:rPr lang="sr-Cyrl-RS" sz="2000" dirty="0" smtClean="0"/>
              <a:t>у</a:t>
            </a:r>
            <a:r>
              <a:rPr lang="vi-VN" sz="2000" dirty="0" smtClean="0"/>
              <a:t> </a:t>
            </a:r>
            <a:r>
              <a:rPr lang="sr-Cyrl-RS" sz="2000" dirty="0" smtClean="0"/>
              <a:t>складу</a:t>
            </a:r>
            <a:r>
              <a:rPr lang="vi-VN" sz="2000" dirty="0" smtClean="0"/>
              <a:t> </a:t>
            </a:r>
            <a:r>
              <a:rPr lang="sr-Cyrl-RS" sz="2000" dirty="0" smtClean="0"/>
              <a:t>са</a:t>
            </a:r>
            <a:r>
              <a:rPr lang="vi-VN" sz="2000" dirty="0" smtClean="0"/>
              <a:t> </a:t>
            </a:r>
            <a:r>
              <a:rPr lang="sr-Cyrl-RS" sz="2000" dirty="0" smtClean="0"/>
              <a:t>законом</a:t>
            </a:r>
            <a:r>
              <a:rPr lang="vi-VN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може</a:t>
            </a:r>
            <a:r>
              <a:rPr lang="en-US" sz="2000" dirty="0" smtClean="0"/>
              <a:t> </a:t>
            </a:r>
            <a:r>
              <a:rPr lang="sr-Cyrl-RS" sz="2000" dirty="0" smtClean="0"/>
              <a:t>бити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као</a:t>
            </a:r>
            <a:r>
              <a:rPr lang="en-US" sz="2000" dirty="0" smtClean="0"/>
              <a:t> </a:t>
            </a:r>
            <a:r>
              <a:rPr lang="sr-Cyrl-RS" sz="2000" dirty="0" smtClean="0"/>
              <a:t>институт</a:t>
            </a:r>
            <a:r>
              <a:rPr lang="en-US" sz="2000" dirty="0" smtClean="0"/>
              <a:t>, </a:t>
            </a:r>
            <a:r>
              <a:rPr lang="sr-Cyrl-RS" sz="2000" dirty="0" smtClean="0"/>
              <a:t>уколико</a:t>
            </a:r>
            <a:r>
              <a:rPr lang="en-US" sz="2000" dirty="0" smtClean="0"/>
              <a:t> </a:t>
            </a:r>
            <a:r>
              <a:rPr lang="sr-Cyrl-RS" sz="2000" dirty="0" smtClean="0"/>
              <a:t>испуњава</a:t>
            </a:r>
            <a:r>
              <a:rPr lang="en-US" sz="2000" dirty="0" smtClean="0"/>
              <a:t> </a:t>
            </a:r>
            <a:r>
              <a:rPr lang="sr-Cyrl-RS" sz="2000" dirty="0" smtClean="0"/>
              <a:t>услове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институт</a:t>
            </a:r>
            <a:r>
              <a:rPr lang="en-US" sz="2000" dirty="0" smtClean="0"/>
              <a:t>, </a:t>
            </a:r>
            <a:r>
              <a:rPr lang="sr-Cyrl-RS" sz="2000" dirty="0" smtClean="0"/>
              <a:t>прописане</a:t>
            </a:r>
            <a:r>
              <a:rPr lang="en-US" sz="2000" dirty="0" smtClean="0"/>
              <a:t> </a:t>
            </a:r>
            <a:r>
              <a:rPr lang="sr-Cyrl-RS" sz="2000" dirty="0" smtClean="0"/>
              <a:t>овим</a:t>
            </a:r>
            <a:r>
              <a:rPr lang="en-US" sz="2000" dirty="0" smtClean="0"/>
              <a:t> </a:t>
            </a:r>
            <a:r>
              <a:rPr lang="sr-Cyrl-RS" sz="2000" dirty="0" smtClean="0"/>
              <a:t>законом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може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обављати</a:t>
            </a:r>
            <a:r>
              <a:rPr lang="en-US" sz="2000" dirty="0" smtClean="0"/>
              <a:t> </a:t>
            </a:r>
            <a:r>
              <a:rPr lang="sr-Cyrl-RS" sz="2000" dirty="0" smtClean="0"/>
              <a:t>послове</a:t>
            </a:r>
            <a:r>
              <a:rPr lang="en-US" sz="2000" dirty="0" smtClean="0"/>
              <a:t> </a:t>
            </a:r>
            <a:r>
              <a:rPr lang="sr-Cyrl-RS" sz="2000" dirty="0" smtClean="0"/>
              <a:t>дезинфекције</a:t>
            </a:r>
            <a:r>
              <a:rPr lang="en-US" sz="2000" dirty="0" smtClean="0"/>
              <a:t>, </a:t>
            </a:r>
            <a:r>
              <a:rPr lang="sr-Cyrl-RS" sz="2000" dirty="0" smtClean="0"/>
              <a:t>дезинсекције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дератизације</a:t>
            </a:r>
            <a:r>
              <a:rPr lang="en-US" sz="2000" dirty="0" smtClean="0"/>
              <a:t>, </a:t>
            </a:r>
            <a:r>
              <a:rPr lang="sr-Cyrl-RS" sz="2000" dirty="0" smtClean="0"/>
              <a:t>ако</a:t>
            </a:r>
            <a:r>
              <a:rPr lang="en-US" sz="2000" dirty="0" smtClean="0"/>
              <a:t> </a:t>
            </a:r>
            <a:r>
              <a:rPr lang="sr-Cyrl-RS" sz="2000" dirty="0" smtClean="0"/>
              <a:t>на</a:t>
            </a:r>
            <a:r>
              <a:rPr lang="en-US" sz="2000" dirty="0" smtClean="0"/>
              <a:t> </a:t>
            </a:r>
            <a:r>
              <a:rPr lang="sr-Cyrl-RS" sz="2000" dirty="0" smtClean="0"/>
              <a:t>подручју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које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  <a:r>
              <a:rPr lang="sr-Cyrl-RS" sz="2000" dirty="0" smtClean="0"/>
              <a:t>не</a:t>
            </a:r>
            <a:r>
              <a:rPr lang="en-US" sz="2000" dirty="0" smtClean="0"/>
              <a:t> </a:t>
            </a:r>
            <a:r>
              <a:rPr lang="sr-Cyrl-RS" sz="2000" dirty="0" smtClean="0"/>
              <a:t>постоји</a:t>
            </a:r>
            <a:r>
              <a:rPr lang="en-US" sz="2000" dirty="0" smtClean="0"/>
              <a:t> </a:t>
            </a:r>
            <a:r>
              <a:rPr lang="sr-Cyrl-RS" sz="2000" dirty="0" smtClean="0"/>
              <a:t>друга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јавној</a:t>
            </a:r>
            <a:r>
              <a:rPr lang="en-US" sz="2000" dirty="0" smtClean="0"/>
              <a:t> </a:t>
            </a:r>
            <a:r>
              <a:rPr lang="sr-Cyrl-RS" sz="2000" dirty="0" smtClean="0"/>
              <a:t>својини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</a:t>
            </a:r>
            <a:r>
              <a:rPr lang="en-US" sz="2000" dirty="0" smtClean="0"/>
              <a:t> </a:t>
            </a:r>
            <a:r>
              <a:rPr lang="sr-Cyrl-RS" sz="2000" dirty="0" smtClean="0"/>
              <a:t>те</a:t>
            </a:r>
            <a:r>
              <a:rPr lang="en-US" sz="2000" dirty="0" smtClean="0"/>
              <a:t> </a:t>
            </a:r>
            <a:r>
              <a:rPr lang="sr-Cyrl-RS" sz="2000" dirty="0" smtClean="0"/>
              <a:t>послове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5" name="~PP2938.WAV">
            <a:hlinkClick r:id="" action="ppaction://media"/>
          </p:cNvPr>
          <p:cNvPicPr>
            <a:picLocks noRot="1" noChangeAspect="1"/>
          </p:cNvPicPr>
          <p:nvPr>
            <a:wavAudioFile r:embed="rId1" name="~PP293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24744"/>
            <a:ext cx="7239000" cy="54030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ОРГАНИЗАЦИОНА СТРУКТУРА: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превенцију</a:t>
            </a:r>
            <a:r>
              <a:rPr lang="en-US" sz="2200" dirty="0" smtClean="0"/>
              <a:t> и </a:t>
            </a:r>
            <a:r>
              <a:rPr lang="en-US" sz="2200" dirty="0" err="1" smtClean="0"/>
              <a:t>контролу</a:t>
            </a:r>
            <a:r>
              <a:rPr lang="en-US" sz="2200" dirty="0" smtClean="0"/>
              <a:t> </a:t>
            </a:r>
            <a:r>
              <a:rPr lang="en-US" sz="2200" dirty="0" err="1" smtClean="0"/>
              <a:t>болести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промоцију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здравља</a:t>
            </a:r>
            <a:endParaRPr lang="en-US" sz="2200" dirty="0" smtClean="0"/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хигијену</a:t>
            </a:r>
            <a:r>
              <a:rPr lang="en-US" sz="2200" dirty="0" smtClean="0"/>
              <a:t> и </a:t>
            </a:r>
            <a:r>
              <a:rPr lang="en-US" sz="2200" dirty="0" err="1" smtClean="0"/>
              <a:t>хуману</a:t>
            </a:r>
            <a:r>
              <a:rPr lang="en-US" sz="2200" dirty="0" smtClean="0"/>
              <a:t> </a:t>
            </a:r>
            <a:r>
              <a:rPr lang="en-US" sz="2200" dirty="0" err="1" smtClean="0"/>
              <a:t>екологију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микробиологију</a:t>
            </a:r>
            <a:r>
              <a:rPr lang="en-US" sz="2200" dirty="0" smtClean="0"/>
              <a:t> </a:t>
            </a: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анализу</a:t>
            </a:r>
            <a:r>
              <a:rPr lang="en-US" sz="2200" dirty="0" smtClean="0"/>
              <a:t>, </a:t>
            </a:r>
            <a:r>
              <a:rPr lang="en-US" sz="2200" dirty="0" err="1" smtClean="0"/>
              <a:t>планирање</a:t>
            </a:r>
            <a:r>
              <a:rPr lang="en-US" sz="2200" dirty="0" smtClean="0"/>
              <a:t> и </a:t>
            </a:r>
            <a:r>
              <a:rPr lang="en-US" sz="2200" dirty="0" err="1" smtClean="0"/>
              <a:t>организацију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здравствене</a:t>
            </a:r>
            <a:r>
              <a:rPr lang="en-US" sz="2200" dirty="0" smtClean="0"/>
              <a:t> </a:t>
            </a:r>
            <a:r>
              <a:rPr lang="en-US" sz="2200" dirty="0" err="1" smtClean="0"/>
              <a:t>заштите</a:t>
            </a:r>
            <a:endParaRPr lang="sr-Cyrl-RS" sz="2200" dirty="0" smtClean="0"/>
          </a:p>
          <a:p>
            <a:pPr>
              <a:buNone/>
            </a:pP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Служба за економско-финансијске послове</a:t>
            </a:r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Служба за правне, техничке и опште послове</a:t>
            </a:r>
          </a:p>
          <a:p>
            <a:endParaRPr lang="en-US" sz="2200" dirty="0"/>
          </a:p>
        </p:txBody>
      </p:sp>
      <p:pic>
        <p:nvPicPr>
          <p:cNvPr id="5" name="~PP167.WAV">
            <a:hlinkClick r:id="" action="ppaction://media"/>
          </p:cNvPr>
          <p:cNvPicPr>
            <a:picLocks noRot="1" noChangeAspect="1"/>
          </p:cNvPicPr>
          <p:nvPr>
            <a:wavAudioFile r:embed="rId1" name="~PP16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4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РАДНИЦИ</a:t>
            </a:r>
            <a:r>
              <a:rPr lang="pl-PL" sz="2800" dirty="0" smtClean="0"/>
              <a:t> </a:t>
            </a:r>
            <a:r>
              <a:rPr lang="sr-Cyrl-RS" sz="2800" dirty="0" smtClean="0"/>
              <a:t>И</a:t>
            </a:r>
            <a:r>
              <a:rPr lang="pl-PL" sz="2800" dirty="0" smtClean="0"/>
              <a:t> </a:t>
            </a:r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САРАДНИЦИ</a:t>
            </a:r>
            <a:r>
              <a:rPr lang="pl-PL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7560840" cy="504296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pl-PL" sz="2200" dirty="0" smtClean="0"/>
              <a:t> </a:t>
            </a:r>
            <a:r>
              <a:rPr lang="sr-Cyrl-RS" sz="2200" dirty="0" smtClean="0"/>
              <a:t>радник</a:t>
            </a:r>
            <a:r>
              <a:rPr lang="pl-PL" sz="2200" dirty="0" smtClean="0"/>
              <a:t>, </a:t>
            </a:r>
            <a:r>
              <a:rPr lang="sr-Cyrl-RS" sz="2200" dirty="0" smtClean="0"/>
              <a:t>у</a:t>
            </a:r>
            <a:r>
              <a:rPr lang="pl-PL" sz="2200" dirty="0" smtClean="0"/>
              <a:t> </a:t>
            </a:r>
            <a:r>
              <a:rPr lang="sr-Cyrl-RS" sz="2200" dirty="0" smtClean="0"/>
              <a:t>зависности</a:t>
            </a:r>
            <a:r>
              <a:rPr lang="pl-PL" sz="2200" dirty="0" smtClean="0"/>
              <a:t> </a:t>
            </a:r>
            <a:r>
              <a:rPr lang="sr-Cyrl-RS" sz="2200" dirty="0" smtClean="0"/>
              <a:t>од</a:t>
            </a:r>
            <a:r>
              <a:rPr lang="pl-PL" sz="2200" dirty="0" smtClean="0"/>
              <a:t> </a:t>
            </a:r>
            <a:r>
              <a:rPr lang="sr-Cyrl-RS" sz="2200" dirty="0" smtClean="0"/>
              <a:t>нивоа</a:t>
            </a:r>
            <a:r>
              <a:rPr lang="pl-PL" sz="2200" dirty="0" smtClean="0"/>
              <a:t> </a:t>
            </a:r>
            <a:r>
              <a:rPr lang="sr-Cyrl-RS" sz="2200" dirty="0" smtClean="0"/>
              <a:t>образовања</a:t>
            </a:r>
            <a:r>
              <a:rPr lang="pl-PL" sz="2200" dirty="0" smtClean="0"/>
              <a:t> </a:t>
            </a:r>
            <a:r>
              <a:rPr lang="sr-Cyrl-RS" sz="2200" dirty="0" smtClean="0"/>
              <a:t>је</a:t>
            </a:r>
            <a:r>
              <a:rPr lang="pl-PL" sz="2200" dirty="0" smtClean="0"/>
              <a:t>: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1) </a:t>
            </a:r>
            <a:r>
              <a:rPr lang="sr-Cyrl-RS" sz="2200" dirty="0" smtClean="0"/>
              <a:t>доктор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, </a:t>
            </a:r>
            <a:r>
              <a:rPr lang="sr-Cyrl-RS" sz="2200" dirty="0" smtClean="0"/>
              <a:t>доктор</a:t>
            </a:r>
            <a:r>
              <a:rPr lang="en-US" sz="2200" dirty="0" smtClean="0"/>
              <a:t> </a:t>
            </a:r>
            <a:r>
              <a:rPr lang="sr-Cyrl-RS" sz="2200" dirty="0" smtClean="0"/>
              <a:t>денталне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, </a:t>
            </a:r>
            <a:r>
              <a:rPr lang="sr-Cyrl-RS" sz="2200" dirty="0" smtClean="0"/>
              <a:t>магистар</a:t>
            </a:r>
            <a:r>
              <a:rPr lang="en-US" sz="2200" dirty="0" smtClean="0"/>
              <a:t> </a:t>
            </a:r>
            <a:r>
              <a:rPr lang="sr-Cyrl-RS" sz="2200" dirty="0" smtClean="0"/>
              <a:t>фармације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магистар</a:t>
            </a:r>
            <a:r>
              <a:rPr lang="en-US" sz="2200" dirty="0" smtClean="0"/>
              <a:t> </a:t>
            </a:r>
            <a:r>
              <a:rPr lang="sr-Cyrl-RS" sz="2200" dirty="0" smtClean="0"/>
              <a:t>фармације</a:t>
            </a:r>
            <a:r>
              <a:rPr lang="en-US" sz="2200" dirty="0" smtClean="0"/>
              <a:t>-</a:t>
            </a:r>
            <a:r>
              <a:rPr lang="sr-Cyrl-RS" sz="2200" dirty="0" smtClean="0"/>
              <a:t>медицински</a:t>
            </a:r>
            <a:r>
              <a:rPr lang="en-US" sz="2200" dirty="0" smtClean="0"/>
              <a:t> </a:t>
            </a:r>
            <a:r>
              <a:rPr lang="sr-Cyrl-RS" sz="2200" dirty="0" smtClean="0"/>
              <a:t>биохемичар</a:t>
            </a:r>
            <a:r>
              <a:rPr lang="en-US" sz="2200" dirty="0" smtClean="0"/>
              <a:t> -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завршеним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одговарајућим</a:t>
            </a:r>
            <a:r>
              <a:rPr lang="en-US" sz="2200" dirty="0" smtClean="0"/>
              <a:t> </a:t>
            </a:r>
            <a:r>
              <a:rPr lang="sr-Cyrl-RS" sz="2200" dirty="0" smtClean="0"/>
              <a:t>интегрисаним</a:t>
            </a:r>
            <a:r>
              <a:rPr lang="en-US" sz="2200" dirty="0" smtClean="0"/>
              <a:t> </a:t>
            </a:r>
            <a:r>
              <a:rPr lang="sr-Cyrl-RS" sz="2200" dirty="0" smtClean="0"/>
              <a:t>академским</a:t>
            </a:r>
            <a:r>
              <a:rPr lang="en-US" sz="2200" dirty="0" smtClean="0"/>
              <a:t> </a:t>
            </a:r>
            <a:r>
              <a:rPr lang="sr-Cyrl-RS" sz="2200" dirty="0" smtClean="0"/>
              <a:t>студијама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струке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2) </a:t>
            </a:r>
            <a:r>
              <a:rPr lang="sr-Cyrl-RS" sz="2200" dirty="0" smtClean="0"/>
              <a:t>медицинска</a:t>
            </a:r>
            <a:r>
              <a:rPr lang="en-US" sz="2200" dirty="0" smtClean="0"/>
              <a:t> </a:t>
            </a:r>
            <a:r>
              <a:rPr lang="sr-Cyrl-RS" sz="2200" dirty="0" smtClean="0"/>
              <a:t>сестра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здравствени</a:t>
            </a:r>
            <a:r>
              <a:rPr lang="en-US" sz="2200" dirty="0" smtClean="0"/>
              <a:t> </a:t>
            </a:r>
            <a:r>
              <a:rPr lang="sr-Cyrl-RS" sz="2200" dirty="0" smtClean="0"/>
              <a:t>техничар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друго</a:t>
            </a:r>
            <a:r>
              <a:rPr lang="en-US" sz="2200" dirty="0" smtClean="0"/>
              <a:t> </a:t>
            </a:r>
            <a:r>
              <a:rPr lang="sr-Cyrl-RS" sz="2200" dirty="0" smtClean="0"/>
              <a:t>лице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завршеном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одговарајућом</a:t>
            </a:r>
            <a:r>
              <a:rPr lang="en-US" sz="2200" dirty="0" smtClean="0"/>
              <a:t> </a:t>
            </a:r>
            <a:r>
              <a:rPr lang="sr-Cyrl-RS" sz="2200" dirty="0" smtClean="0"/>
              <a:t>високом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средњом</a:t>
            </a:r>
            <a:r>
              <a:rPr lang="en-US" sz="2200" dirty="0" smtClean="0"/>
              <a:t> </a:t>
            </a:r>
            <a:r>
              <a:rPr lang="sr-Cyrl-RS" sz="2200" dirty="0" smtClean="0"/>
              <a:t>школом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 </a:t>
            </a: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радници</a:t>
            </a:r>
            <a:r>
              <a:rPr lang="vi-VN" sz="2200" dirty="0" smtClean="0"/>
              <a:t> </a:t>
            </a:r>
            <a:r>
              <a:rPr lang="sr-Cyrl-RS" sz="2200" dirty="0" smtClean="0"/>
              <a:t>морају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одређене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ужу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одредбама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4" name="~PP3535.WAV">
            <a:hlinkClick r:id="" action="ppaction://media"/>
          </p:cNvPr>
          <p:cNvPicPr>
            <a:picLocks noRot="1" noChangeAspect="1"/>
          </p:cNvPicPr>
          <p:nvPr>
            <a:wavAudioFile r:embed="rId1" name="~PP353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4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РАДНИЦИ</a:t>
            </a:r>
            <a:r>
              <a:rPr lang="pl-PL" sz="2800" dirty="0" smtClean="0"/>
              <a:t> </a:t>
            </a:r>
            <a:r>
              <a:rPr lang="sr-Cyrl-RS" sz="2800" dirty="0" smtClean="0"/>
              <a:t>И</a:t>
            </a:r>
            <a:r>
              <a:rPr lang="pl-PL" sz="2800" dirty="0" smtClean="0"/>
              <a:t> </a:t>
            </a:r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САРАДНИЦИ</a:t>
            </a:r>
            <a:r>
              <a:rPr lang="pl-PL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556792"/>
            <a:ext cx="7571184" cy="504296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сарадник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лице</a:t>
            </a:r>
            <a:r>
              <a:rPr lang="vi-VN" sz="2200" dirty="0" smtClean="0"/>
              <a:t> </a:t>
            </a:r>
            <a:r>
              <a:rPr lang="sr-Cyrl-RS" sz="2200" dirty="0" smtClean="0"/>
              <a:t>које</a:t>
            </a:r>
            <a:r>
              <a:rPr lang="vi-VN" sz="2200" dirty="0" smtClean="0"/>
              <a:t> </a:t>
            </a:r>
            <a:r>
              <a:rPr lang="sr-Cyrl-RS" sz="2200" dirty="0" smtClean="0"/>
              <a:t>нема</a:t>
            </a:r>
            <a:r>
              <a:rPr lang="vi-VN" sz="2200" dirty="0" smtClean="0"/>
              <a:t> </a:t>
            </a:r>
            <a:r>
              <a:rPr lang="sr-Cyrl-RS" sz="2200" dirty="0" smtClean="0"/>
              <a:t>стечено</a:t>
            </a:r>
            <a:r>
              <a:rPr lang="vi-VN" sz="2200" dirty="0" smtClean="0"/>
              <a:t> </a:t>
            </a:r>
            <a:r>
              <a:rPr lang="sr-Cyrl-RS" sz="2200" dirty="0" smtClean="0"/>
              <a:t>средње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струке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високо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струке</a:t>
            </a:r>
            <a:r>
              <a:rPr lang="vi-VN" sz="2200" dirty="0" smtClean="0"/>
              <a:t>, </a:t>
            </a:r>
            <a:r>
              <a:rPr lang="sr-Cyrl-RS" sz="2200" dirty="0" smtClean="0"/>
              <a:t>а</a:t>
            </a:r>
            <a:r>
              <a:rPr lang="vi-VN" sz="2200" dirty="0" smtClean="0"/>
              <a:t> </a:t>
            </a:r>
            <a:r>
              <a:rPr lang="sr-Cyrl-RS" sz="2200" dirty="0" smtClean="0"/>
              <a:t>које</a:t>
            </a:r>
            <a:r>
              <a:rPr lang="vi-VN" sz="2200" dirty="0" smtClean="0"/>
              <a:t> </a:t>
            </a:r>
            <a:r>
              <a:rPr lang="sr-Cyrl-RS" sz="2200" dirty="0" smtClean="0"/>
              <a:t>учествује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обављању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одређених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 (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, </a:t>
            </a:r>
            <a:r>
              <a:rPr lang="sr-Cyrl-RS" sz="2200" dirty="0" smtClean="0"/>
              <a:t>дијагностике</a:t>
            </a:r>
            <a:r>
              <a:rPr lang="vi-VN" sz="2200" dirty="0" smtClean="0"/>
              <a:t>, </a:t>
            </a:r>
            <a:r>
              <a:rPr lang="sr-Cyrl-RS" sz="2200" dirty="0" smtClean="0"/>
              <a:t>терапије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vi-VN" sz="2200" dirty="0" smtClean="0"/>
              <a:t>)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здравственој</a:t>
            </a:r>
            <a:r>
              <a:rPr lang="vi-VN" sz="2200" dirty="0" smtClean="0"/>
              <a:t> </a:t>
            </a:r>
            <a:r>
              <a:rPr lang="sr-Cyrl-RS" sz="2200" dirty="0" smtClean="0"/>
              <a:t>установи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приватној</a:t>
            </a:r>
            <a:r>
              <a:rPr lang="vi-VN" sz="2200" dirty="0" smtClean="0"/>
              <a:t> </a:t>
            </a:r>
            <a:r>
              <a:rPr lang="sr-Cyrl-RS" sz="2200" dirty="0" smtClean="0"/>
              <a:t>пракси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одређених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сарадници</a:t>
            </a:r>
            <a:r>
              <a:rPr lang="vi-VN" sz="2200" dirty="0" smtClean="0"/>
              <a:t> </a:t>
            </a:r>
            <a:r>
              <a:rPr lang="sr-Cyrl-RS" sz="2200" dirty="0" smtClean="0"/>
              <a:t>морају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одређене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одредбама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5" name="~PP1908.WAV">
            <a:hlinkClick r:id="" action="ppaction://media"/>
          </p:cNvPr>
          <p:cNvPicPr>
            <a:picLocks noRot="1" noChangeAspect="1"/>
          </p:cNvPicPr>
          <p:nvPr>
            <a:wavAudioFile r:embed="rId1" name="~PP190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012632" cy="804704"/>
          </a:xfrm>
        </p:spPr>
        <p:txBody>
          <a:bodyPr/>
          <a:lstStyle/>
          <a:p>
            <a:pPr algn="ctr"/>
            <a:r>
              <a:rPr lang="sr-Cyrl-RS" dirty="0" smtClean="0"/>
              <a:t>Хвала на пажњи</a:t>
            </a:r>
            <a:endParaRPr lang="en-US" dirty="0"/>
          </a:p>
        </p:txBody>
      </p:sp>
      <p:pic>
        <p:nvPicPr>
          <p:cNvPr id="4" name="~PP3687.WAV">
            <a:hlinkClick r:id="" action="ppaction://media"/>
          </p:cNvPr>
          <p:cNvPicPr>
            <a:picLocks noRot="1" noChangeAspect="1"/>
          </p:cNvPicPr>
          <p:nvPr>
            <a:wavAudioFile r:embed="rId1" name="~PP368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Ко може основати здравствену установу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Здравствену установу може основати Република, аутономна покрајина, локална самоуправа, правно или</a:t>
            </a:r>
          </a:p>
          <a:p>
            <a:pPr>
              <a:buNone/>
            </a:pPr>
            <a:r>
              <a:rPr lang="ru-RU" sz="2400" dirty="0" smtClean="0"/>
              <a:t>физичко лице, под условима прописаним  законом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1232.WAV">
            <a:hlinkClick r:id="" action="ppaction://media"/>
          </p:cNvPr>
          <p:cNvPicPr>
            <a:picLocks noRot="1" noChangeAspect="1"/>
          </p:cNvPicPr>
          <p:nvPr>
            <a:wavAudioFile r:embed="rId1" name="~PP123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Cyrl-RS" dirty="0" smtClean="0"/>
              <a:t>Услови за оснивање здравствених установа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sz="2400" dirty="0" smtClean="0"/>
              <a:t>Здравствена установа може обављати здравствену делатност ако Министарство </a:t>
            </a:r>
            <a:r>
              <a:rPr lang="sr-Cyrl-RS" sz="2400" u="sng" dirty="0" smtClean="0"/>
              <a:t>решењем</a:t>
            </a:r>
            <a:r>
              <a:rPr lang="sr-Cyrl-RS" sz="2400" dirty="0" smtClean="0"/>
              <a:t> утврди да су испуњени услови прописани законом за обављање здравствене делатности.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Здравствена установа може обављати само здравствену делатност која је утврђена решењем 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Решење доноси здравствени инспектор.</a:t>
            </a:r>
            <a:endParaRPr lang="en-US" sz="2400" dirty="0"/>
          </a:p>
        </p:txBody>
      </p:sp>
      <p:pic>
        <p:nvPicPr>
          <p:cNvPr id="4" name="~PP91.WAV">
            <a:hlinkClick r:id="" action="ppaction://media"/>
          </p:cNvPr>
          <p:cNvPicPr>
            <a:picLocks noRot="1" noChangeAspect="1"/>
          </p:cNvPicPr>
          <p:nvPr>
            <a:wavAudioFile r:embed="rId1" name="~PP9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/>
          </p:cNvSpPr>
          <p:nvPr>
            <p:ph idx="1"/>
          </p:nvPr>
        </p:nvSpPr>
        <p:spPr>
          <a:xfrm>
            <a:off x="1219200" y="2181225"/>
            <a:ext cx="5334000" cy="22240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RS" sz="2400" dirty="0" smtClean="0"/>
              <a:t>Кадар</a:t>
            </a:r>
            <a:endParaRPr lang="sr-Cyrl-C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Простор</a:t>
            </a:r>
            <a:endParaRPr lang="sl-SI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Опрема</a:t>
            </a:r>
            <a:endParaRPr lang="sr-Cyrl-C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Лекови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медицинска</a:t>
            </a:r>
            <a:r>
              <a:rPr lang="sl-SI" sz="2400" dirty="0" smtClean="0"/>
              <a:t> </a:t>
            </a:r>
            <a:r>
              <a:rPr lang="sr-Cyrl-RS" sz="2400" dirty="0" smtClean="0"/>
              <a:t>средства</a:t>
            </a:r>
            <a:endParaRPr lang="sr-Cyrl-CS" sz="2400" dirty="0" smtClean="0"/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sr-Cyrl-CS" sz="2400" dirty="0" smtClean="0"/>
              <a:t>	</a:t>
            </a:r>
            <a:endParaRPr lang="en-US" sz="2400" dirty="0" smtClean="0"/>
          </a:p>
        </p:txBody>
      </p:sp>
      <p:sp>
        <p:nvSpPr>
          <p:cNvPr id="294914" name="Rectang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7543800" cy="1368152"/>
          </a:xfrm>
        </p:spPr>
        <p:txBody>
          <a:bodyPr anchor="b"/>
          <a:lstStyle/>
          <a:p>
            <a:pPr fontAlgn="auto">
              <a:spcAft>
                <a:spcPts val="0"/>
              </a:spcAft>
              <a:defRPr/>
            </a:pPr>
            <a:r>
              <a:rPr lang="sr-Cyrl-RS" sz="3200" dirty="0" smtClean="0"/>
              <a:t>Услови</a:t>
            </a:r>
            <a:r>
              <a:rPr lang="sl-SI" sz="3200" dirty="0" smtClean="0"/>
              <a:t> </a:t>
            </a:r>
            <a:r>
              <a:rPr lang="sr-Cyrl-RS" sz="3200" dirty="0" smtClean="0"/>
              <a:t>за</a:t>
            </a:r>
            <a:r>
              <a:rPr lang="sl-SI" sz="3200" dirty="0" smtClean="0"/>
              <a:t> </a:t>
            </a:r>
            <a:r>
              <a:rPr lang="sr-Cyrl-RS" sz="3200" dirty="0" smtClean="0"/>
              <a:t>оснивање здравствених установа</a:t>
            </a:r>
            <a:endParaRPr lang="en-US" sz="3200" dirty="0" smtClean="0"/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5562600" y="4921250"/>
            <a:ext cx="3505200" cy="17543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+mn-cs"/>
              </a:rPr>
              <a:t>Правилник о ближим условима за обављање здравствене делатности у здравственим установама и другим облицима здравствене службе</a:t>
            </a:r>
            <a:endParaRPr lang="sl-SI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+mn-cs"/>
            </a:endParaRPr>
          </a:p>
          <a:p>
            <a:pPr lvl="2"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Calibri" pitchFamily="34" charset="0"/>
              <a:cs typeface="+mn-cs"/>
            </a:endParaRPr>
          </a:p>
        </p:txBody>
      </p:sp>
      <p:pic>
        <p:nvPicPr>
          <p:cNvPr id="5" name="~PP3091.WAV">
            <a:hlinkClick r:id="" action="ppaction://media"/>
          </p:cNvPr>
          <p:cNvPicPr>
            <a:picLocks noRot="1" noChangeAspect="1"/>
          </p:cNvPicPr>
          <p:nvPr>
            <a:wavAudioFile r:embed="rId1" name="~PP3091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602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latin typeface="+mn-lt"/>
              </a:rPr>
              <a:t>Здрвствене установе и приватна пракса </a:t>
            </a:r>
            <a:r>
              <a:rPr lang="sr-Latn-CS" sz="3200" dirty="0">
                <a:latin typeface="+mn-lt"/>
              </a:rPr>
              <a:t/>
            </a:r>
            <a:br>
              <a:rPr lang="sr-Latn-CS" sz="3200" dirty="0">
                <a:latin typeface="+mn-lt"/>
              </a:rPr>
            </a:br>
            <a:endParaRPr lang="sr-Cyrl-RS" sz="3200" dirty="0"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29600" cy="4897437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Здравствене установе могу се оснивати средствима у државној или приватној својини</a:t>
            </a:r>
          </a:p>
          <a:p>
            <a:pPr>
              <a:lnSpc>
                <a:spcPct val="90000"/>
              </a:lnSpc>
              <a:defRPr/>
            </a:pPr>
            <a:endParaRPr lang="sr-Cyrl-RS" sz="2400" dirty="0" smtClean="0"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Здравствене установе у државној својини оснивају се у складу са Планом мреже здравствених установа који доноси Влада.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План мреже за територију аутономне покрајине, утврђује се на предлог аутономне покрајине</a:t>
            </a:r>
          </a:p>
          <a:p>
            <a:pPr>
              <a:lnSpc>
                <a:spcPct val="90000"/>
              </a:lnSpc>
              <a:defRPr/>
            </a:pPr>
            <a:endParaRPr lang="sr-Cyrl-RS" sz="2400" dirty="0">
              <a:latin typeface="Times New Roman" pitchFamily="18" charset="0"/>
            </a:endParaRPr>
          </a:p>
        </p:txBody>
      </p:sp>
      <p:pic>
        <p:nvPicPr>
          <p:cNvPr id="4" name="~PP843.WAV">
            <a:hlinkClick r:id="" action="ppaction://media"/>
          </p:cNvPr>
          <p:cNvPicPr>
            <a:picLocks noRot="1" noChangeAspect="1"/>
          </p:cNvPicPr>
          <p:nvPr>
            <a:wavAudioFile r:embed="rId1" name="~PP8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0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1473</TotalTime>
  <Words>2991</Words>
  <Application>Microsoft Office PowerPoint</Application>
  <PresentationFormat>On-screen Show (4:3)</PresentationFormat>
  <Paragraphs>384</Paragraphs>
  <Slides>54</Slides>
  <Notes>2</Notes>
  <HiddenSlides>0</HiddenSlides>
  <MMClips>54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УНИВЕРЗИТЕТ У КРАГУЈЕВЦУ  ФАКУЛТЕТ МЕДИЦИНСКИХ НАУКА </vt:lpstr>
      <vt:lpstr>Slide 2</vt:lpstr>
      <vt:lpstr>Slide 3</vt:lpstr>
      <vt:lpstr>Здравствена служба</vt:lpstr>
      <vt:lpstr>Шта чини здравствену службу</vt:lpstr>
      <vt:lpstr>Ко може основати здравствену установу</vt:lpstr>
      <vt:lpstr>Услови за оснивање здравствених установа</vt:lpstr>
      <vt:lpstr>Услови за оснивање здравствених установа</vt:lpstr>
      <vt:lpstr>Здрвствене установе и приватна пракса  </vt:lpstr>
      <vt:lpstr>Slide 10</vt:lpstr>
      <vt:lpstr>План мреже се утврђује на основу:</vt:lpstr>
      <vt:lpstr>Приватна пракса</vt:lpstr>
      <vt:lpstr>Приватна пракса</vt:lpstr>
      <vt:lpstr>Slide 14</vt:lpstr>
      <vt:lpstr>Нивои здравствене делатности</vt:lpstr>
      <vt:lpstr>Здравствена делатност на примарном нивоу здравствене заштите обухвата:</vt:lpstr>
      <vt:lpstr>Здравствена делатност на секундарном нивоу здравствене заштите </vt:lpstr>
      <vt:lpstr>Здравствена делатност на терцијарном нивоу здравствене заштите </vt:lpstr>
      <vt:lpstr>Slide 19</vt:lpstr>
      <vt:lpstr>Дом здравља  </vt:lpstr>
      <vt:lpstr>Дом здравља  </vt:lpstr>
      <vt:lpstr>Дом здравља  </vt:lpstr>
      <vt:lpstr>Апотекарска установа </vt:lpstr>
      <vt:lpstr>Апотекарска установа </vt:lpstr>
      <vt:lpstr>Апотекарска установа </vt:lpstr>
      <vt:lpstr>Апотекарска установа </vt:lpstr>
      <vt:lpstr>Апотекарска установа </vt:lpstr>
      <vt:lpstr>Апотекарска установа </vt:lpstr>
      <vt:lpstr>Апотекарска установа </vt:lpstr>
      <vt:lpstr>Завод </vt:lpstr>
      <vt:lpstr>Завод </vt:lpstr>
      <vt:lpstr>Slide 32</vt:lpstr>
      <vt:lpstr>Болница  </vt:lpstr>
      <vt:lpstr>Болница  </vt:lpstr>
      <vt:lpstr>Општа болница </vt:lpstr>
      <vt:lpstr>Специјална болница </vt:lpstr>
      <vt:lpstr>Специјална болница </vt:lpstr>
      <vt:lpstr>Здравствени центар </vt:lpstr>
      <vt:lpstr>Slide 39</vt:lpstr>
      <vt:lpstr>Клиника</vt:lpstr>
      <vt:lpstr> Клиника  </vt:lpstr>
      <vt:lpstr>Институт </vt:lpstr>
      <vt:lpstr>Институт </vt:lpstr>
      <vt:lpstr>Клиничко-болнички центар </vt:lpstr>
      <vt:lpstr>Клиничко-болнички центар </vt:lpstr>
      <vt:lpstr>Универзитетски клинички центар </vt:lpstr>
      <vt:lpstr>Slide 47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ЗДРАВСТВЕНИ РАДНИЦИ И ЗДРАВСТВЕНИ САРАДНИЦИ </vt:lpstr>
      <vt:lpstr>ЗДРАВСТВЕНИ РАДНИЦИ И ЗДРАВСТВЕНИ САРАДНИЦИ </vt:lpstr>
      <vt:lpstr>Хвала на пажњи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ЗДРАВСТВЕНА  СЛУЖБА</dc:title>
  <dc:creator>Mirjana Petrovic</dc:creator>
  <cp:lastModifiedBy>Windows User</cp:lastModifiedBy>
  <cp:revision>340</cp:revision>
  <dcterms:created xsi:type="dcterms:W3CDTF">2019-05-02T08:11:30Z</dcterms:created>
  <dcterms:modified xsi:type="dcterms:W3CDTF">2020-09-20T12:32:11Z</dcterms:modified>
</cp:coreProperties>
</file>